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6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0EFF166F-47B9-4FEB-ABCA-7BE0CF1BF90C}">
  <a:tblStyle styleId="{0EFF166F-47B9-4FEB-ABCA-7BE0CF1BF90C}" styleName="Table_0">
    <a:wholeTbl>
      <a:tcTxStyle>
        <a:font>
          <a:latin typeface="Arial"/>
          <a:ea typeface="Arial"/>
          <a:cs typeface="Arial"/>
        </a:font>
        <a:srgbClr val="000000"/>
      </a:tcTxStyle>
      <a:tcStyle>
        <a:tcBdr>
          <a:left>
            <a:ln cap="flat" cmpd="sng" w="12650">
              <a:solidFill>
                <a:srgbClr val="A3A3A3"/>
              </a:solidFill>
              <a:prstDash val="solid"/>
              <a:round/>
              <a:headEnd len="sm" w="sm" type="none"/>
              <a:tailEnd len="sm" w="sm" type="none"/>
            </a:ln>
          </a:left>
          <a:right>
            <a:ln cap="flat" cmpd="sng" w="12650">
              <a:solidFill>
                <a:srgbClr val="A3A3A3"/>
              </a:solidFill>
              <a:prstDash val="solid"/>
              <a:round/>
              <a:headEnd len="sm" w="sm" type="none"/>
              <a:tailEnd len="sm" w="sm" type="none"/>
            </a:ln>
          </a:right>
          <a:top>
            <a:ln cap="flat" cmpd="sng" w="12650">
              <a:solidFill>
                <a:srgbClr val="A3A3A3"/>
              </a:solidFill>
              <a:prstDash val="solid"/>
              <a:round/>
              <a:headEnd len="sm" w="sm" type="none"/>
              <a:tailEnd len="sm" w="sm" type="none"/>
            </a:ln>
          </a:top>
          <a:bottom>
            <a:ln cap="flat" cmpd="sng" w="12650">
              <a:solidFill>
                <a:srgbClr val="A3A3A3"/>
              </a:solidFill>
              <a:prstDash val="solid"/>
              <a:round/>
              <a:headEnd len="sm" w="sm" type="none"/>
              <a:tailEnd len="sm" w="sm" type="none"/>
            </a:ln>
          </a:bottom>
          <a:insideH>
            <a:ln cap="flat" cmpd="sng" w="12650">
              <a:solidFill>
                <a:srgbClr val="A3A3A3"/>
              </a:solidFill>
              <a:prstDash val="solid"/>
              <a:round/>
              <a:headEnd len="sm" w="sm" type="none"/>
              <a:tailEnd len="sm" w="sm" type="none"/>
            </a:ln>
          </a:insideH>
          <a:insideV>
            <a:ln cap="flat" cmpd="sng" w="12650">
              <a:solidFill>
                <a:srgbClr val="A3A3A3"/>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7AF2444C-DCA7-4916-92F9-091FA5C83E52}" styleName="Table_1">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20" Type="http://schemas.openxmlformats.org/officeDocument/2006/relationships/slide" Target="slides/slide14.xml"/><Relationship Id="rId42" Type="http://schemas.openxmlformats.org/officeDocument/2006/relationships/slide" Target="slides/slide36.xml"/><Relationship Id="rId41" Type="http://schemas.openxmlformats.org/officeDocument/2006/relationships/slide" Target="slides/slide35.xml"/><Relationship Id="rId22" Type="http://schemas.openxmlformats.org/officeDocument/2006/relationships/slide" Target="slides/slide16.xml"/><Relationship Id="rId21" Type="http://schemas.openxmlformats.org/officeDocument/2006/relationships/slide" Target="slides/slide15.xml"/><Relationship Id="rId43" Type="http://schemas.openxmlformats.org/officeDocument/2006/relationships/slide" Target="slides/slide37.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slide" Target="slides/slide31.xml"/><Relationship Id="rId14" Type="http://schemas.openxmlformats.org/officeDocument/2006/relationships/slide" Target="slides/slide8.xml"/><Relationship Id="rId36" Type="http://schemas.openxmlformats.org/officeDocument/2006/relationships/slide" Target="slides/slide30.xml"/><Relationship Id="rId17" Type="http://schemas.openxmlformats.org/officeDocument/2006/relationships/slide" Target="slides/slide11.xml"/><Relationship Id="rId39" Type="http://schemas.openxmlformats.org/officeDocument/2006/relationships/slide" Target="slides/slide33.xml"/><Relationship Id="rId16" Type="http://schemas.openxmlformats.org/officeDocument/2006/relationships/slide" Target="slides/slide10.xml"/><Relationship Id="rId38" Type="http://schemas.openxmlformats.org/officeDocument/2006/relationships/slide" Target="slides/slide32.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Transition after “Just to kick us off”</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14308a5789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14308a5789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you can see the major milestones overlaid on a few different timeline graphs that Javier presented. The blue lines represent days of large positive change in returns while the negative is red. Key takeaways are that the </a:t>
            </a:r>
            <a:r>
              <a:rPr lang="en"/>
              <a:t>polarity</a:t>
            </a:r>
            <a:r>
              <a:rPr lang="en"/>
              <a:t> of the comments </a:t>
            </a:r>
            <a:r>
              <a:rPr lang="en"/>
              <a:t>neutralized significantly as the number of comments increased. The days of high percent change have a stronger correlation with the number of comments and Google searches than they do with polarity. The closing price also leveled off during the period with the most major milestones.</a:t>
            </a:r>
            <a:r>
              <a:rPr lang="en"/>
              <a:t>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14308a577a3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14308a577a3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Next, we took a look at Apple’s stock. Their stock was more stable than Tesla’s. Days of large decreases in returns trended with the rest of the tech bubble, rather than poor performance for Apple specifically. Like Tesla, Apple also saw improvements when they split their stock, and also saw positive gains due to their covid response.</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14308a57894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14308a57894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Apple’s trends didn’t see as stark of a change in 2020 as Tesla did, but there is an increase in comments and a slighter neutralization in polarity, though the comments remain relatively positive. You can see there are much fewer major milestones for Apple. This is supported by the low number of returns that reached high percentages of change. Key takeaways are that Apple’s big events are correlated with the covid pandemic starting, the tech bubble bursting and the release of the new iphone which both occurred in the fall of 2020. Like Javier mentioned, the sentiment analysis for Apple does not appear to have very strong predicting power.</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13fd77956f0_3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13fd77956f0_3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600">
                <a:solidFill>
                  <a:srgbClr val="595959"/>
                </a:solidFill>
                <a:latin typeface="Lucida Sans"/>
                <a:ea typeface="Lucida Sans"/>
                <a:cs typeface="Lucida Sans"/>
                <a:sym typeface="Lucida Sans"/>
              </a:rPr>
              <a:t>One of the main issues with RNN is the vanishing gradient problem, and it emerges due to the repeated use of the same parameters, in RNN blocks, at each step. We must try to use different parameters to overcome this problem at each time step.</a:t>
            </a:r>
            <a:endParaRPr sz="1600">
              <a:solidFill>
                <a:srgbClr val="595959"/>
              </a:solidFill>
              <a:latin typeface="Lucida Sans"/>
              <a:ea typeface="Lucida Sans"/>
              <a:cs typeface="Lucida Sans"/>
              <a:sym typeface="Lucida Sans"/>
            </a:endParaRPr>
          </a:p>
          <a:p>
            <a:pPr indent="0" lvl="0" marL="0" rtl="0" algn="l">
              <a:spcBef>
                <a:spcPts val="0"/>
              </a:spcBef>
              <a:spcAft>
                <a:spcPts val="0"/>
              </a:spcAft>
              <a:buClr>
                <a:schemeClr val="dk1"/>
              </a:buClr>
              <a:buSzPts val="1100"/>
              <a:buFont typeface="Arial"/>
              <a:buNone/>
            </a:pPr>
            <a:r>
              <a:t/>
            </a:r>
            <a:endParaRPr sz="1400">
              <a:solidFill>
                <a:schemeClr val="dk1"/>
              </a:solidFill>
            </a:endParaRPr>
          </a:p>
          <a:p>
            <a:pPr indent="0" lvl="0" marL="0" rtl="0" algn="l">
              <a:spcBef>
                <a:spcPts val="0"/>
              </a:spcBef>
              <a:spcAft>
                <a:spcPts val="0"/>
              </a:spcAft>
              <a:buClr>
                <a:schemeClr val="dk1"/>
              </a:buClr>
              <a:buSzPts val="1100"/>
              <a:buFont typeface="Arial"/>
              <a:buNone/>
            </a:pPr>
            <a:r>
              <a:rPr lang="en" sz="1400">
                <a:solidFill>
                  <a:schemeClr val="dk1"/>
                </a:solidFill>
              </a:rPr>
              <a:t>http://alexlenail.me/NN-SVG/LeNet.html</a:t>
            </a:r>
            <a:endParaRPr sz="1600">
              <a:solidFill>
                <a:srgbClr val="595959"/>
              </a:solidFill>
              <a:latin typeface="Lucida Sans"/>
              <a:ea typeface="Lucida Sans"/>
              <a:cs typeface="Lucida Sans"/>
              <a:sym typeface="Lucida San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1431d433c01_3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1431d433c01_3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1431d433c01_3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1431d433c01_3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13fd77956f0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13fd77956f0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400">
                <a:solidFill>
                  <a:srgbClr val="595959"/>
                </a:solidFill>
                <a:latin typeface="Lucida Sans"/>
                <a:ea typeface="Lucida Sans"/>
                <a:cs typeface="Lucida Sans"/>
                <a:sym typeface="Lucida Sans"/>
              </a:rPr>
              <a:t>-Exploring the Dataset</a:t>
            </a:r>
            <a:endParaRPr sz="1400">
              <a:solidFill>
                <a:srgbClr val="595959"/>
              </a:solidFill>
              <a:latin typeface="Lucida Sans"/>
              <a:ea typeface="Lucida Sans"/>
              <a:cs typeface="Lucida Sans"/>
              <a:sym typeface="Lucida Sans"/>
            </a:endParaRPr>
          </a:p>
          <a:p>
            <a:pPr indent="0" lvl="0" marL="0" rtl="0" algn="l">
              <a:lnSpc>
                <a:spcPct val="115000"/>
              </a:lnSpc>
              <a:spcBef>
                <a:spcPts val="0"/>
              </a:spcBef>
              <a:spcAft>
                <a:spcPts val="0"/>
              </a:spcAft>
              <a:buClr>
                <a:schemeClr val="dk1"/>
              </a:buClr>
              <a:buSzPts val="1100"/>
              <a:buFont typeface="Arial"/>
              <a:buNone/>
            </a:pPr>
            <a:r>
              <a:rPr lang="en" sz="1400">
                <a:solidFill>
                  <a:srgbClr val="595959"/>
                </a:solidFill>
                <a:latin typeface="Lucida Sans"/>
                <a:ea typeface="Lucida Sans"/>
                <a:cs typeface="Lucida Sans"/>
                <a:sym typeface="Lucida Sans"/>
              </a:rPr>
              <a:t>-Data Pre Processing</a:t>
            </a:r>
            <a:endParaRPr sz="1400">
              <a:solidFill>
                <a:srgbClr val="595959"/>
              </a:solidFill>
              <a:latin typeface="Lucida Sans"/>
              <a:ea typeface="Lucida Sans"/>
              <a:cs typeface="Lucida Sans"/>
              <a:sym typeface="Lucida Sans"/>
            </a:endParaRPr>
          </a:p>
          <a:p>
            <a:pPr indent="0" lvl="0" marL="0" rtl="0" algn="l">
              <a:lnSpc>
                <a:spcPct val="115000"/>
              </a:lnSpc>
              <a:spcBef>
                <a:spcPts val="0"/>
              </a:spcBef>
              <a:spcAft>
                <a:spcPts val="0"/>
              </a:spcAft>
              <a:buClr>
                <a:schemeClr val="dk1"/>
              </a:buClr>
              <a:buSzPts val="1100"/>
              <a:buFont typeface="Arial"/>
              <a:buNone/>
            </a:pPr>
            <a:r>
              <a:rPr lang="en" sz="1400">
                <a:solidFill>
                  <a:srgbClr val="595959"/>
                </a:solidFill>
                <a:latin typeface="Lucida Sans"/>
                <a:ea typeface="Lucida Sans"/>
                <a:cs typeface="Lucida Sans"/>
                <a:sym typeface="Lucida Sans"/>
              </a:rPr>
              <a:t>-Splitting the Data for Training</a:t>
            </a:r>
            <a:endParaRPr sz="1400">
              <a:solidFill>
                <a:srgbClr val="595959"/>
              </a:solidFill>
              <a:latin typeface="Lucida Sans"/>
              <a:ea typeface="Lucida Sans"/>
              <a:cs typeface="Lucida Sans"/>
              <a:sym typeface="Lucida Sans"/>
            </a:endParaRPr>
          </a:p>
          <a:p>
            <a:pPr indent="0" lvl="0" marL="0" rtl="0" algn="l">
              <a:lnSpc>
                <a:spcPct val="115000"/>
              </a:lnSpc>
              <a:spcBef>
                <a:spcPts val="0"/>
              </a:spcBef>
              <a:spcAft>
                <a:spcPts val="0"/>
              </a:spcAft>
              <a:buClr>
                <a:schemeClr val="dk1"/>
              </a:buClr>
              <a:buSzPts val="1100"/>
              <a:buFont typeface="Arial"/>
              <a:buNone/>
            </a:pPr>
            <a:r>
              <a:rPr lang="en" sz="1400">
                <a:solidFill>
                  <a:srgbClr val="595959"/>
                </a:solidFill>
                <a:latin typeface="Lucida Sans"/>
                <a:ea typeface="Lucida Sans"/>
                <a:cs typeface="Lucida Sans"/>
                <a:sym typeface="Lucida Sans"/>
              </a:rPr>
              <a:t>-Implementing LSTM model</a:t>
            </a:r>
            <a:endParaRPr sz="1400">
              <a:solidFill>
                <a:srgbClr val="595959"/>
              </a:solidFill>
              <a:latin typeface="Lucida Sans"/>
              <a:ea typeface="Lucida Sans"/>
              <a:cs typeface="Lucida Sans"/>
              <a:sym typeface="Lucida Sans"/>
            </a:endParaRPr>
          </a:p>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1431d433c01_3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1431d433c01_3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400">
                <a:solidFill>
                  <a:srgbClr val="595959"/>
                </a:solidFill>
                <a:latin typeface="Lucida Sans"/>
                <a:ea typeface="Lucida Sans"/>
                <a:cs typeface="Lucida Sans"/>
                <a:sym typeface="Lucida Sans"/>
              </a:rPr>
              <a:t>-Exploring the Dataset</a:t>
            </a:r>
            <a:endParaRPr sz="1400">
              <a:solidFill>
                <a:srgbClr val="595959"/>
              </a:solidFill>
              <a:latin typeface="Lucida Sans"/>
              <a:ea typeface="Lucida Sans"/>
              <a:cs typeface="Lucida Sans"/>
              <a:sym typeface="Lucida Sans"/>
            </a:endParaRPr>
          </a:p>
          <a:p>
            <a:pPr indent="0" lvl="0" marL="0" rtl="0" algn="l">
              <a:lnSpc>
                <a:spcPct val="115000"/>
              </a:lnSpc>
              <a:spcBef>
                <a:spcPts val="0"/>
              </a:spcBef>
              <a:spcAft>
                <a:spcPts val="0"/>
              </a:spcAft>
              <a:buNone/>
            </a:pPr>
            <a:r>
              <a:rPr lang="en" sz="1400">
                <a:solidFill>
                  <a:srgbClr val="595959"/>
                </a:solidFill>
                <a:latin typeface="Lucida Sans"/>
                <a:ea typeface="Lucida Sans"/>
                <a:cs typeface="Lucida Sans"/>
                <a:sym typeface="Lucida Sans"/>
              </a:rPr>
              <a:t>-Data Pre Processing</a:t>
            </a:r>
            <a:endParaRPr sz="1400">
              <a:solidFill>
                <a:srgbClr val="595959"/>
              </a:solidFill>
              <a:latin typeface="Lucida Sans"/>
              <a:ea typeface="Lucida Sans"/>
              <a:cs typeface="Lucida Sans"/>
              <a:sym typeface="Lucida Sans"/>
            </a:endParaRPr>
          </a:p>
          <a:p>
            <a:pPr indent="0" lvl="0" marL="0" rtl="0" algn="l">
              <a:lnSpc>
                <a:spcPct val="115000"/>
              </a:lnSpc>
              <a:spcBef>
                <a:spcPts val="0"/>
              </a:spcBef>
              <a:spcAft>
                <a:spcPts val="0"/>
              </a:spcAft>
              <a:buNone/>
            </a:pPr>
            <a:r>
              <a:rPr lang="en" sz="1400">
                <a:solidFill>
                  <a:srgbClr val="595959"/>
                </a:solidFill>
                <a:latin typeface="Lucida Sans"/>
                <a:ea typeface="Lucida Sans"/>
                <a:cs typeface="Lucida Sans"/>
                <a:sym typeface="Lucida Sans"/>
              </a:rPr>
              <a:t>-Splitting the Data for Training</a:t>
            </a:r>
            <a:endParaRPr sz="1400">
              <a:solidFill>
                <a:srgbClr val="595959"/>
              </a:solidFill>
              <a:latin typeface="Lucida Sans"/>
              <a:ea typeface="Lucida Sans"/>
              <a:cs typeface="Lucida Sans"/>
              <a:sym typeface="Lucida Sans"/>
            </a:endParaRPr>
          </a:p>
          <a:p>
            <a:pPr indent="0" lvl="0" marL="0" rtl="0" algn="l">
              <a:lnSpc>
                <a:spcPct val="115000"/>
              </a:lnSpc>
              <a:spcBef>
                <a:spcPts val="0"/>
              </a:spcBef>
              <a:spcAft>
                <a:spcPts val="0"/>
              </a:spcAft>
              <a:buNone/>
            </a:pPr>
            <a:r>
              <a:rPr lang="en" sz="1400">
                <a:solidFill>
                  <a:srgbClr val="595959"/>
                </a:solidFill>
                <a:latin typeface="Lucida Sans"/>
                <a:ea typeface="Lucida Sans"/>
                <a:cs typeface="Lucida Sans"/>
                <a:sym typeface="Lucida Sans"/>
              </a:rPr>
              <a:t>-Implementing LSTM model</a:t>
            </a:r>
            <a:endParaRPr sz="1400">
              <a:solidFill>
                <a:srgbClr val="595959"/>
              </a:solidFill>
              <a:latin typeface="Lucida Sans"/>
              <a:ea typeface="Lucida Sans"/>
              <a:cs typeface="Lucida Sans"/>
              <a:sym typeface="Lucida Sans"/>
            </a:endParaRPr>
          </a:p>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1431d433c01_3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1431d433c01_3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1431d433c01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1431d433c01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13ca090624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13ca090624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Transition after “traditional, numeric data and alt,text data</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13fd77956f0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13fd77956f0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Thanks Ria, </a:t>
            </a:r>
            <a:r>
              <a:rPr lang="en">
                <a:solidFill>
                  <a:schemeClr val="dk1"/>
                </a:solidFill>
              </a:rPr>
              <a:t>To reflect our pivot to TSLA and AAPL, we’ve </a:t>
            </a:r>
            <a:r>
              <a:rPr lang="en">
                <a:solidFill>
                  <a:schemeClr val="dk1"/>
                </a:solidFill>
              </a:rPr>
              <a:t>changed our </a:t>
            </a:r>
            <a:r>
              <a:rPr lang="en">
                <a:solidFill>
                  <a:schemeClr val="dk1"/>
                </a:solidFill>
              </a:rPr>
              <a:t>dataset since our baseline presentation. As it relates to price data, we are using the 5 day return of our Adjusted Close as our outcome variable while using S&amp;P500, and a number of </a:t>
            </a:r>
            <a:r>
              <a:rPr lang="en">
                <a:solidFill>
                  <a:schemeClr val="dk1"/>
                </a:solidFill>
              </a:rPr>
              <a:t>stochastic</a:t>
            </a:r>
            <a:r>
              <a:rPr lang="en">
                <a:solidFill>
                  <a:schemeClr val="dk1"/>
                </a:solidFill>
              </a:rPr>
              <a:t> technical indicators. We can basically think of these %D, %R, %K as different measures of how “overbought” or “oversold” stocks are based off moving averages.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For our macroeconomic </a:t>
            </a:r>
            <a:r>
              <a:rPr lang="en">
                <a:solidFill>
                  <a:schemeClr val="dk1"/>
                </a:solidFill>
              </a:rPr>
              <a:t>features</a:t>
            </a:r>
            <a:r>
              <a:rPr lang="en">
                <a:solidFill>
                  <a:schemeClr val="dk1"/>
                </a:solidFill>
              </a:rPr>
              <a:t>, we are focused on features that were most cited in our literature review. These include the Fed Funds rate, </a:t>
            </a:r>
            <a:r>
              <a:rPr lang="en">
                <a:solidFill>
                  <a:schemeClr val="dk1"/>
                </a:solidFill>
              </a:rPr>
              <a:t>treasury yields, indexes measuring the health of debt markets,</a:t>
            </a:r>
            <a:r>
              <a:rPr lang="en">
                <a:solidFill>
                  <a:schemeClr val="dk1"/>
                </a:solidFill>
              </a:rPr>
              <a:t> volatility, survey measures of economic uncertainty, and oil prices.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We’ve dropped most of our fundamental features to focus on Price / Earnings. In </a:t>
            </a:r>
            <a:r>
              <a:rPr lang="en">
                <a:solidFill>
                  <a:schemeClr val="dk1"/>
                </a:solidFill>
              </a:rPr>
              <a:t>hindsight</a:t>
            </a:r>
            <a:r>
              <a:rPr lang="en">
                <a:solidFill>
                  <a:schemeClr val="dk1"/>
                </a:solidFill>
              </a:rPr>
              <a:t>, P/E was not the best </a:t>
            </a:r>
            <a:r>
              <a:rPr lang="en">
                <a:solidFill>
                  <a:schemeClr val="dk1"/>
                </a:solidFill>
              </a:rPr>
              <a:t>feature to use for a company like TSLA which was unprofitable for the majority of its history and therefore negative earnings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We also included reddit data which provides us Vader Sentiment and total messages. We also included bitcoin as a predictor variable as we’ve found that tsla and bitcoins prices are correlated..</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From there we did a log transformation on our features and fed that into a variety of models. These trained models are then outputting a 5 day return of the TSLA stock.</a:t>
            </a:r>
            <a:br>
              <a:rPr lang="en">
                <a:solidFill>
                  <a:schemeClr val="dk1"/>
                </a:solidFill>
              </a:rPr>
            </a:br>
            <a:r>
              <a:rPr lang="en">
                <a:solidFill>
                  <a:schemeClr val="dk1"/>
                </a:solidFill>
              </a:rPr>
              <a:t>Our baseline to beat is assume the same 5 day return as previous 5-day return. </a:t>
            </a:r>
            <a:endParaRPr>
              <a:solidFill>
                <a:schemeClr val="dk1"/>
              </a:solidFil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1431d433c01_2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1431d433c01_2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Here we’ve got a list of models that we wanted to evaluate. Many of these models are mentioned in the literature review.</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Go through:</a:t>
            </a:r>
            <a:endParaRPr>
              <a:solidFill>
                <a:schemeClr val="dk1"/>
              </a:solidFill>
            </a:endParaRPr>
          </a:p>
          <a:p>
            <a:pPr indent="0" lvl="0" marL="0" rtl="0" algn="l">
              <a:spcBef>
                <a:spcPts val="0"/>
              </a:spcBef>
              <a:spcAft>
                <a:spcPts val="0"/>
              </a:spcAft>
              <a:buNone/>
            </a:pPr>
            <a:r>
              <a:rPr lang="en">
                <a:solidFill>
                  <a:schemeClr val="dk1"/>
                </a:solidFill>
              </a:rPr>
              <a:t>OLS LR, LASSO which is simply regression that penalizes additional features, SVR, </a:t>
            </a:r>
            <a:r>
              <a:rPr lang="en">
                <a:solidFill>
                  <a:srgbClr val="333333"/>
                </a:solidFill>
                <a:highlight>
                  <a:srgbClr val="F8F8F8"/>
                </a:highlight>
              </a:rPr>
              <a:t> </a:t>
            </a:r>
            <a:r>
              <a:rPr lang="en">
                <a:solidFill>
                  <a:schemeClr val="dk1"/>
                </a:solidFill>
              </a:rPr>
              <a:t>Knearest neightbors, CART (DT),, Random forest, extra tree </a:t>
            </a:r>
            <a:r>
              <a:rPr lang="en">
                <a:solidFill>
                  <a:srgbClr val="333333"/>
                </a:solidFill>
                <a:highlight>
                  <a:srgbClr val="F8F8F8"/>
                </a:highlight>
              </a:rPr>
              <a:t>randomly chooses the split point for the nodes and does not calculate the optimal split.</a:t>
            </a:r>
            <a:endParaRPr>
              <a:solidFill>
                <a:srgbClr val="333333"/>
              </a:solidFill>
              <a:highlight>
                <a:srgbClr val="F8F8F8"/>
              </a:highlight>
            </a:endParaRPr>
          </a:p>
          <a:p>
            <a:pPr indent="0" lvl="0" marL="0" rtl="0" algn="l">
              <a:spcBef>
                <a:spcPts val="0"/>
              </a:spcBef>
              <a:spcAft>
                <a:spcPts val="0"/>
              </a:spcAft>
              <a:buNone/>
            </a:pPr>
            <a:r>
              <a:t/>
            </a:r>
            <a:endParaRPr>
              <a:solidFill>
                <a:srgbClr val="333333"/>
              </a:solidFill>
              <a:highlight>
                <a:srgbClr val="F8F8F8"/>
              </a:highlight>
            </a:endParaRPr>
          </a:p>
          <a:p>
            <a:pPr indent="0" lvl="0" marL="0" rtl="0" algn="l">
              <a:spcBef>
                <a:spcPts val="0"/>
              </a:spcBef>
              <a:spcAft>
                <a:spcPts val="0"/>
              </a:spcAft>
              <a:buNone/>
            </a:pPr>
            <a:r>
              <a:rPr lang="en">
                <a:solidFill>
                  <a:srgbClr val="333333"/>
                </a:solidFill>
                <a:highlight>
                  <a:srgbClr val="F8F8F8"/>
                </a:highlight>
              </a:rPr>
              <a:t>ARIMA - Auto regressive integrated moving average. </a:t>
            </a:r>
            <a:r>
              <a:rPr lang="en">
                <a:solidFill>
                  <a:srgbClr val="111111"/>
                </a:solidFill>
                <a:highlight>
                  <a:srgbClr val="FFFFFF"/>
                </a:highlight>
              </a:rPr>
              <a:t>(ARIMA) models predict future values based on past events. ARIMA makes use of lagged moving averages to smooth time series data.</a:t>
            </a:r>
            <a:endParaRPr>
              <a:solidFill>
                <a:srgbClr val="111111"/>
              </a:solidFill>
              <a:highlight>
                <a:srgbClr val="FFFFFF"/>
              </a:highlight>
            </a:endParaRPr>
          </a:p>
          <a:p>
            <a:pPr indent="0" lvl="0" marL="0" rtl="0" algn="l">
              <a:spcBef>
                <a:spcPts val="0"/>
              </a:spcBef>
              <a:spcAft>
                <a:spcPts val="0"/>
              </a:spcAft>
              <a:buNone/>
            </a:pPr>
            <a:r>
              <a:t/>
            </a:r>
            <a:endParaRPr>
              <a:solidFill>
                <a:srgbClr val="111111"/>
              </a:solidFill>
              <a:highlight>
                <a:srgbClr val="FFFFFF"/>
              </a:highlight>
            </a:endParaRPr>
          </a:p>
          <a:p>
            <a:pPr indent="0" lvl="0" marL="0" rtl="0" algn="l">
              <a:spcBef>
                <a:spcPts val="0"/>
              </a:spcBef>
              <a:spcAft>
                <a:spcPts val="0"/>
              </a:spcAft>
              <a:buNone/>
            </a:pPr>
            <a:r>
              <a:rPr lang="en">
                <a:solidFill>
                  <a:srgbClr val="111111"/>
                </a:solidFill>
                <a:highlight>
                  <a:srgbClr val="FFFFFF"/>
                </a:highlight>
              </a:rPr>
              <a:t>The last thing I wanted to point out was that we have a large train set relative to test. Because we have 10 yrs of price, fundamental, and macro data but only 2.5 yrs of sentiment data from 2018 to 2021, we needed our models to have enough training data to learn the sentiment features.</a:t>
            </a:r>
            <a:endParaRPr>
              <a:solidFill>
                <a:srgbClr val="111111"/>
              </a:solidFill>
              <a:highlight>
                <a:srgbClr val="FFFFFF"/>
              </a:highlight>
            </a:endParaRPr>
          </a:p>
          <a:p>
            <a:pPr indent="0" lvl="0" marL="0" rtl="0" algn="l">
              <a:spcBef>
                <a:spcPts val="0"/>
              </a:spcBef>
              <a:spcAft>
                <a:spcPts val="0"/>
              </a:spcAft>
              <a:buClr>
                <a:schemeClr val="dk1"/>
              </a:buClr>
              <a:buSzPts val="1100"/>
              <a:buFont typeface="Arial"/>
              <a:buNone/>
            </a:pPr>
            <a:r>
              <a:t/>
            </a:r>
            <a:endParaRPr>
              <a:solidFill>
                <a:srgbClr val="333333"/>
              </a:solidFill>
              <a:highlight>
                <a:srgbClr val="F8F8F8"/>
              </a:highlight>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1431d433c01_2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1431d433c01_2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We decided to fit and evaluate the linear and decision models using the SKlearn library.We used k-fold validation, as sequence of values in time are not considered in those models. For those models, we did not tune any of ther hyperparamters with the exception of the tree models. Where we limited the max_depth to 5 to avoid gross overfitting.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For the ARIMA model we utilized stats model </a:t>
            </a:r>
            <a:r>
              <a:rPr lang="en">
                <a:solidFill>
                  <a:schemeClr val="dk1"/>
                </a:solidFill>
              </a:rPr>
              <a:t>library. We decided to tune the ARIMA and LSTM models because we were primarily interested in time series aspect.</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We utilized loops to tune both the ARIMA and LSTM models. With the LSTM model in particular, we tried 144 different combinations, cycling through different number of layers , number of nodes per layer, the optimizer, as well as the drop out rate.</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densenumber=4, denselayersize=64, optimizer='rmsprop', dropoutrate=0.4</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We can see that the tuned LSTM model does enjoy some improvements in model error.</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sz="1150">
                <a:solidFill>
                  <a:srgbClr val="555555"/>
                </a:solidFill>
              </a:rPr>
              <a:t>Cross-validation is a resampling procedure used to evaluate machine learning models on a limited data sample.</a:t>
            </a:r>
            <a:endParaRPr>
              <a:solidFill>
                <a:schemeClr val="dk1"/>
              </a:solidFil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1431d433c01_2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1431d433c01_2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We plotted the actual 5 day return in blue to compare with our predicted values.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So we don’t think that we’ll be making millions with our models but this was a fun forway into stock prices. And this is something we’d like to continue to explore further. Let us know if you have any questions!</a:t>
            </a:r>
            <a:endParaRPr>
              <a:solidFill>
                <a:schemeClr val="dk1"/>
              </a:solidFil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f47226de51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f47226de51_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Transition after “traditional, numeric data and alt,text data</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rPr lang="en">
                <a:solidFill>
                  <a:schemeClr val="dk1"/>
                </a:solidFill>
              </a:rPr>
              <a:t>”</a:t>
            </a:r>
            <a:r>
              <a:rPr lang="en" sz="1400">
                <a:solidFill>
                  <a:schemeClr val="dk1"/>
                </a:solidFill>
                <a:latin typeface="Lucida Sans"/>
                <a:ea typeface="Lucida Sans"/>
                <a:cs typeface="Lucida Sans"/>
                <a:sym typeface="Lucida Sans"/>
              </a:rPr>
              <a:t>If we had more time, we would more features, we would (each person says something important they learned and wished they had more time to explore.</a:t>
            </a:r>
            <a:endParaRPr sz="1400">
              <a:solidFill>
                <a:schemeClr val="dk1"/>
              </a:solidFill>
              <a:latin typeface="Lucida Sans"/>
              <a:ea typeface="Lucida Sans"/>
              <a:cs typeface="Lucida Sans"/>
              <a:sym typeface="Lucida Sans"/>
            </a:endParaRPr>
          </a:p>
          <a:p>
            <a:pPr indent="0" lvl="0" marL="0" rtl="0" algn="l">
              <a:spcBef>
                <a:spcPts val="0"/>
              </a:spcBef>
              <a:spcAft>
                <a:spcPts val="0"/>
              </a:spcAft>
              <a:buNone/>
            </a:pPr>
            <a:r>
              <a:t/>
            </a:r>
            <a:endParaRPr sz="1400">
              <a:solidFill>
                <a:schemeClr val="dk1"/>
              </a:solidFill>
              <a:latin typeface="Lucida Sans"/>
              <a:ea typeface="Lucida Sans"/>
              <a:cs typeface="Lucida Sans"/>
              <a:sym typeface="Lucida Sans"/>
            </a:endParaRPr>
          </a:p>
          <a:p>
            <a:pPr indent="0" lvl="0" marL="0" rtl="0" algn="l">
              <a:spcBef>
                <a:spcPts val="0"/>
              </a:spcBef>
              <a:spcAft>
                <a:spcPts val="0"/>
              </a:spcAft>
              <a:buClr>
                <a:schemeClr val="dk1"/>
              </a:buClr>
              <a:buSzPts val="1100"/>
              <a:buFont typeface="Arial"/>
              <a:buNone/>
            </a:pPr>
            <a:r>
              <a:t/>
            </a:r>
            <a:endParaRPr sz="1400">
              <a:solidFill>
                <a:schemeClr val="dk1"/>
              </a:solidFill>
              <a:latin typeface="Lucida Sans"/>
              <a:ea typeface="Lucida Sans"/>
              <a:cs typeface="Lucida Sans"/>
              <a:sym typeface="Lucida Sans"/>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14308a577a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14308a577a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1431d433c01_2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1431d433c01_2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f47226de51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f47226de51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Transition after “</a:t>
            </a:r>
            <a:r>
              <a:rPr lang="en"/>
              <a:t>Additionally, When selecting a security for investmen”</a:t>
            </a:r>
            <a:endParaRPr/>
          </a:p>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13ca090624b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13ca090624b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f472c49e47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f472c49e47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With Fundamental Data, we are looking at how the business itself is doing. Using publicly available information from quarterly financials, we pulled down 10 years of earnings, cash flows, and balance sheet data from Factset to get a can get a sense of how the company performed historically.</a:t>
            </a:r>
            <a:endParaRPr/>
          </a:p>
          <a:p>
            <a:pPr indent="0" lvl="0" marL="0" rtl="0" algn="l">
              <a:spcBef>
                <a:spcPts val="0"/>
              </a:spcBef>
              <a:spcAft>
                <a:spcPts val="0"/>
              </a:spcAft>
              <a:buNone/>
            </a:pPr>
            <a:r>
              <a:rPr lang="en"/>
              <a:t>That being said, Macroeconomic and Fundamental Data are inherently backward looking. Therefore we wanted to bolster our dataset with alternative data like sentiment analysis to get a sense of what investors are thinking about where the stock price will go.</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13fd77956f0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13fd77956f0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Transition after “traditional, numeric data and alt,text data</a:t>
            </a:r>
            <a:endParaRPr>
              <a:solidFill>
                <a:schemeClr val="dk1"/>
              </a:solidFill>
            </a:endParaRPr>
          </a:p>
          <a:p>
            <a:pPr indent="0" lvl="0" marL="0" rtl="0" algn="l">
              <a:spcBef>
                <a:spcPts val="0"/>
              </a:spcBef>
              <a:spcAft>
                <a:spcPts val="0"/>
              </a:spcAft>
              <a:buNone/>
            </a:pPr>
            <a:r>
              <a:rPr lang="en">
                <a:solidFill>
                  <a:schemeClr val="dk1"/>
                </a:solidFill>
              </a:rPr>
              <a:t>Finalize Dataset preparation</a:t>
            </a:r>
            <a:endParaRPr>
              <a:solidFill>
                <a:schemeClr val="dk1"/>
              </a:solidFill>
            </a:endParaRPr>
          </a:p>
          <a:p>
            <a:pPr indent="0" lvl="0" marL="0" rtl="0" algn="l">
              <a:spcBef>
                <a:spcPts val="0"/>
              </a:spcBef>
              <a:spcAft>
                <a:spcPts val="0"/>
              </a:spcAft>
              <a:buNone/>
            </a:pPr>
            <a:r>
              <a:rPr lang="en">
                <a:solidFill>
                  <a:schemeClr val="dk1"/>
                </a:solidFill>
              </a:rPr>
              <a:t>EDA with all features</a:t>
            </a:r>
            <a:endParaRPr>
              <a:solidFill>
                <a:schemeClr val="dk1"/>
              </a:solidFill>
            </a:endParaRPr>
          </a:p>
          <a:p>
            <a:pPr indent="0" lvl="0" marL="0" rtl="0" algn="l">
              <a:spcBef>
                <a:spcPts val="0"/>
              </a:spcBef>
              <a:spcAft>
                <a:spcPts val="0"/>
              </a:spcAft>
              <a:buNone/>
            </a:pPr>
            <a:r>
              <a:rPr lang="en">
                <a:solidFill>
                  <a:schemeClr val="dk1"/>
                </a:solidFill>
              </a:rPr>
              <a:t>Sentiment Analysis</a:t>
            </a:r>
            <a:endParaRPr>
              <a:solidFill>
                <a:schemeClr val="dk1"/>
              </a:solidFill>
            </a:endParaRPr>
          </a:p>
          <a:p>
            <a:pPr indent="0" lvl="0" marL="0" rtl="0" algn="l">
              <a:spcBef>
                <a:spcPts val="0"/>
              </a:spcBef>
              <a:spcAft>
                <a:spcPts val="0"/>
              </a:spcAft>
              <a:buNone/>
            </a:pPr>
            <a:r>
              <a:rPr lang="en">
                <a:solidFill>
                  <a:schemeClr val="dk1"/>
                </a:solidFill>
              </a:rPr>
              <a:t>Modelling</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f472c49e4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f472c49e4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Macroeconomic data are statistics that reflect the performance of the economy. For macroeconomic </a:t>
            </a:r>
            <a:r>
              <a:rPr lang="en"/>
              <a:t>features</a:t>
            </a:r>
            <a:r>
              <a:rPr lang="en"/>
              <a:t>, we took Federal Reserve Economic Data and limited ourselves to 10 features covering GDP, unemployment, </a:t>
            </a:r>
            <a:r>
              <a:rPr lang="en">
                <a:solidFill>
                  <a:schemeClr val="dk1"/>
                </a:solidFill>
              </a:rPr>
              <a:t>Inflation, </a:t>
            </a:r>
            <a:r>
              <a:rPr lang="en"/>
              <a:t>Fed Fund Rate, and Consumer Sentiment. We think that these features help to tell the story of what’s been happening in the stock market in the last several months.</a:t>
            </a:r>
            <a:endParaRPr/>
          </a:p>
          <a:p>
            <a:pPr indent="0" lvl="0" marL="0" rtl="0" algn="l">
              <a:spcBef>
                <a:spcPts val="0"/>
              </a:spcBef>
              <a:spcAft>
                <a:spcPts val="0"/>
              </a:spcAft>
              <a:buNone/>
            </a:pPr>
            <a:r>
              <a:rPr lang="en"/>
              <a:t>If we rewind back to March 2020 when the COVID pandemic first hit, the U.S saw a dramatic increase in </a:t>
            </a:r>
            <a:r>
              <a:rPr lang="en"/>
              <a:t>unemployment</a:t>
            </a:r>
            <a:r>
              <a:rPr lang="en"/>
              <a:t> with the S&amp;P500 taking a large drop.</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And so we think that inflation and recession fears are going to continue to drive market movement.</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f47226de51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f47226de51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After acquiring the Reddit data for wallstreetbets, we needed to move the data into a dataframe and clean it. Here you can see an example of the July 2018 data that has been filtered for Pepsi. In order to create this dataframe, we removed any </a:t>
            </a:r>
            <a:r>
              <a:rPr lang="en"/>
              <a:t>columns</a:t>
            </a:r>
            <a:r>
              <a:rPr lang="en"/>
              <a:t> that weren’t of interest, dropped any deleted comments, converted epochs to datetime, filtered based on key terms, and, of course, attempted to censor any profanity. If there is a date range we have in mind, we’re able to use that as a filter as well before moving on to sentiment analysis.</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f47226de51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f47226de51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Once we had a clean dataframe, we began to identify key insight we can pull from the data. We are able to determine who are reputable and frequent users based on how often they post and what score they received. We are able to find potential dates of interest when there are a higher number of comments made about our stock of interest. The most important insight is the general sentiment analysis of the Reddit comments, which is included in our next steps. From our initial look at Coca Cola and Pepsi data, we have learned to consider potential alternate meanings of key terms associated with the stock we choose. For example, comments with the phrase “coke” or “KO” were not always related to Coca Cola’s stock. This will ultimately affect the relevancy of our sentiment analysis.</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f47226de51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f47226de51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solidFill>
                  <a:schemeClr val="dk1"/>
                </a:solidFill>
              </a:rPr>
              <a:t>Objective is to conduct sentiment analyses to produce features to enrich our machine learning model</a:t>
            </a:r>
            <a:endParaRPr/>
          </a:p>
          <a:p>
            <a:pPr indent="-298450" lvl="0" marL="457200" rtl="0" algn="l">
              <a:lnSpc>
                <a:spcPct val="115000"/>
              </a:lnSpc>
              <a:spcBef>
                <a:spcPts val="0"/>
              </a:spcBef>
              <a:spcAft>
                <a:spcPts val="0"/>
              </a:spcAft>
              <a:buSzPts val="1100"/>
              <a:buChar char="●"/>
            </a:pPr>
            <a:r>
              <a:rPr lang="en"/>
              <a:t>Literature </a:t>
            </a:r>
            <a:r>
              <a:rPr lang="en"/>
              <a:t>search</a:t>
            </a:r>
            <a:r>
              <a:rPr lang="en"/>
              <a:t> </a:t>
            </a:r>
            <a:r>
              <a:rPr lang="en"/>
              <a:t>indicated</a:t>
            </a:r>
            <a:r>
              <a:rPr lang="en"/>
              <a:t> most </a:t>
            </a:r>
            <a:r>
              <a:rPr lang="en"/>
              <a:t>studies on sentiment in social media and stock market focus on twitter. We selected reddit</a:t>
            </a:r>
            <a:endParaRPr/>
          </a:p>
          <a:p>
            <a:pPr indent="-298450" lvl="0" marL="457200" rtl="0" algn="l">
              <a:spcBef>
                <a:spcPts val="0"/>
              </a:spcBef>
              <a:spcAft>
                <a:spcPts val="0"/>
              </a:spcAft>
              <a:buSzPts val="1100"/>
              <a:buChar char="●"/>
            </a:pPr>
            <a:r>
              <a:rPr lang="en"/>
              <a:t>We found the most popular investing </a:t>
            </a:r>
            <a:r>
              <a:rPr lang="en"/>
              <a:t>subreddit</a:t>
            </a:r>
            <a:endParaRPr/>
          </a:p>
          <a:p>
            <a:pPr indent="-298450" lvl="0" marL="457200" rtl="0" algn="l">
              <a:spcBef>
                <a:spcPts val="0"/>
              </a:spcBef>
              <a:spcAft>
                <a:spcPts val="0"/>
              </a:spcAft>
              <a:buSzPts val="1100"/>
              <a:buChar char="●"/>
            </a:pPr>
            <a:r>
              <a:rPr lang="en"/>
              <a:t>Notable for its language and investment strategies</a:t>
            </a:r>
            <a:endParaRPr/>
          </a:p>
          <a:p>
            <a:pPr indent="-298450" lvl="0" marL="457200" rtl="0" algn="l">
              <a:spcBef>
                <a:spcPts val="0"/>
              </a:spcBef>
              <a:spcAft>
                <a:spcPts val="0"/>
              </a:spcAft>
              <a:buSzPts val="1100"/>
              <a:buChar char="●"/>
            </a:pPr>
            <a:r>
              <a:rPr lang="en"/>
              <a:t>Played a role in the GameStop </a:t>
            </a:r>
            <a:r>
              <a:rPr lang="en"/>
              <a:t>squeeze</a:t>
            </a:r>
            <a:r>
              <a:rPr lang="en"/>
              <a:t> last year.</a:t>
            </a:r>
            <a:endParaRPr/>
          </a:p>
          <a:p>
            <a:pPr indent="-298450" lvl="0" marL="457200" rtl="0" algn="l">
              <a:spcBef>
                <a:spcPts val="0"/>
              </a:spcBef>
              <a:spcAft>
                <a:spcPts val="0"/>
              </a:spcAft>
              <a:buSzPts val="1100"/>
              <a:buChar char="●"/>
            </a:pPr>
            <a:r>
              <a:rPr lang="en"/>
              <a:t>Very popular. Traffic increased from 50k comments per month to 300k comments per month from 2018 to 2019.</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13c1d1dde19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13c1d1dde19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Source data maintained by reddit volunteers</a:t>
            </a:r>
            <a:endParaRPr/>
          </a:p>
          <a:p>
            <a:pPr indent="-298450" lvl="0" marL="457200" rtl="0" algn="l">
              <a:spcBef>
                <a:spcPts val="0"/>
              </a:spcBef>
              <a:spcAft>
                <a:spcPts val="0"/>
              </a:spcAft>
              <a:buSzPts val="1100"/>
              <a:buChar char="●"/>
            </a:pPr>
            <a:r>
              <a:rPr lang="en"/>
              <a:t>We downloaded 4 years of data.</a:t>
            </a:r>
            <a:endParaRPr/>
          </a:p>
          <a:p>
            <a:pPr indent="-298450" lvl="0" marL="457200" rtl="0" algn="l">
              <a:spcBef>
                <a:spcPts val="0"/>
              </a:spcBef>
              <a:spcAft>
                <a:spcPts val="0"/>
              </a:spcAft>
              <a:buSzPts val="1100"/>
              <a:buChar char="●"/>
            </a:pPr>
            <a:r>
              <a:rPr lang="en"/>
              <a:t>We created </a:t>
            </a:r>
            <a:r>
              <a:rPr lang="en"/>
              <a:t>workflow</a:t>
            </a:r>
            <a:r>
              <a:rPr lang="en"/>
              <a:t> to process the file and extrac the relevant information for our study</a:t>
            </a:r>
            <a:endParaRPr/>
          </a:p>
          <a:p>
            <a:pPr indent="-298450" lvl="0" marL="457200" rtl="0" algn="l">
              <a:spcBef>
                <a:spcPts val="0"/>
              </a:spcBef>
              <a:spcAft>
                <a:spcPts val="0"/>
              </a:spcAft>
              <a:buSzPts val="1100"/>
              <a:buChar char="●"/>
            </a:pPr>
            <a:r>
              <a:rPr lang="en"/>
              <a:t>Example of how the subreddit sumisison and comments are captured.</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1431d433c01_3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1431d433c01_3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400">
                <a:solidFill>
                  <a:srgbClr val="595959"/>
                </a:solidFill>
                <a:latin typeface="Lucida Sans"/>
                <a:ea typeface="Lucida Sans"/>
                <a:cs typeface="Lucida Sans"/>
                <a:sym typeface="Lucida Sans"/>
              </a:rPr>
              <a:t>-Exploring the Dataset</a:t>
            </a:r>
            <a:endParaRPr sz="1400">
              <a:solidFill>
                <a:srgbClr val="595959"/>
              </a:solidFill>
              <a:latin typeface="Lucida Sans"/>
              <a:ea typeface="Lucida Sans"/>
              <a:cs typeface="Lucida Sans"/>
              <a:sym typeface="Lucida Sans"/>
            </a:endParaRPr>
          </a:p>
          <a:p>
            <a:pPr indent="0" lvl="0" marL="0" rtl="0" algn="l">
              <a:lnSpc>
                <a:spcPct val="115000"/>
              </a:lnSpc>
              <a:spcBef>
                <a:spcPts val="0"/>
              </a:spcBef>
              <a:spcAft>
                <a:spcPts val="0"/>
              </a:spcAft>
              <a:buNone/>
            </a:pPr>
            <a:r>
              <a:rPr lang="en" sz="1400">
                <a:solidFill>
                  <a:srgbClr val="595959"/>
                </a:solidFill>
                <a:latin typeface="Lucida Sans"/>
                <a:ea typeface="Lucida Sans"/>
                <a:cs typeface="Lucida Sans"/>
                <a:sym typeface="Lucida Sans"/>
              </a:rPr>
              <a:t>-Data Pre Processing</a:t>
            </a:r>
            <a:endParaRPr sz="1400">
              <a:solidFill>
                <a:srgbClr val="595959"/>
              </a:solidFill>
              <a:latin typeface="Lucida Sans"/>
              <a:ea typeface="Lucida Sans"/>
              <a:cs typeface="Lucida Sans"/>
              <a:sym typeface="Lucida Sans"/>
            </a:endParaRPr>
          </a:p>
          <a:p>
            <a:pPr indent="0" lvl="0" marL="0" rtl="0" algn="l">
              <a:lnSpc>
                <a:spcPct val="115000"/>
              </a:lnSpc>
              <a:spcBef>
                <a:spcPts val="0"/>
              </a:spcBef>
              <a:spcAft>
                <a:spcPts val="0"/>
              </a:spcAft>
              <a:buNone/>
            </a:pPr>
            <a:r>
              <a:rPr lang="en" sz="1400">
                <a:solidFill>
                  <a:srgbClr val="595959"/>
                </a:solidFill>
                <a:latin typeface="Lucida Sans"/>
                <a:ea typeface="Lucida Sans"/>
                <a:cs typeface="Lucida Sans"/>
                <a:sym typeface="Lucida Sans"/>
              </a:rPr>
              <a:t>-Splitting the Data for Training</a:t>
            </a:r>
            <a:endParaRPr sz="1400">
              <a:solidFill>
                <a:srgbClr val="595959"/>
              </a:solidFill>
              <a:latin typeface="Lucida Sans"/>
              <a:ea typeface="Lucida Sans"/>
              <a:cs typeface="Lucida Sans"/>
              <a:sym typeface="Lucida Sans"/>
            </a:endParaRPr>
          </a:p>
          <a:p>
            <a:pPr indent="0" lvl="0" marL="0" rtl="0" algn="l">
              <a:lnSpc>
                <a:spcPct val="115000"/>
              </a:lnSpc>
              <a:spcBef>
                <a:spcPts val="0"/>
              </a:spcBef>
              <a:spcAft>
                <a:spcPts val="0"/>
              </a:spcAft>
              <a:buNone/>
            </a:pPr>
            <a:r>
              <a:rPr lang="en" sz="1400">
                <a:solidFill>
                  <a:srgbClr val="595959"/>
                </a:solidFill>
                <a:latin typeface="Lucida Sans"/>
                <a:ea typeface="Lucida Sans"/>
                <a:cs typeface="Lucida Sans"/>
                <a:sym typeface="Lucida Sans"/>
              </a:rPr>
              <a:t>-Implementing LSTM model</a:t>
            </a:r>
            <a:endParaRPr sz="1400">
              <a:solidFill>
                <a:srgbClr val="595959"/>
              </a:solidFill>
              <a:latin typeface="Lucida Sans"/>
              <a:ea typeface="Lucida Sans"/>
              <a:cs typeface="Lucida Sans"/>
              <a:sym typeface="Lucida Sans"/>
            </a:endParaRPr>
          </a:p>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1431d433c01_3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1431d433c01_3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400">
                <a:solidFill>
                  <a:srgbClr val="595959"/>
                </a:solidFill>
                <a:latin typeface="Lucida Sans"/>
                <a:ea typeface="Lucida Sans"/>
                <a:cs typeface="Lucida Sans"/>
                <a:sym typeface="Lucida Sans"/>
              </a:rPr>
              <a:t>-Exploring the Dataset</a:t>
            </a:r>
            <a:endParaRPr sz="1400">
              <a:solidFill>
                <a:srgbClr val="595959"/>
              </a:solidFill>
              <a:latin typeface="Lucida Sans"/>
              <a:ea typeface="Lucida Sans"/>
              <a:cs typeface="Lucida Sans"/>
              <a:sym typeface="Lucida Sans"/>
            </a:endParaRPr>
          </a:p>
          <a:p>
            <a:pPr indent="0" lvl="0" marL="0" rtl="0" algn="l">
              <a:lnSpc>
                <a:spcPct val="115000"/>
              </a:lnSpc>
              <a:spcBef>
                <a:spcPts val="0"/>
              </a:spcBef>
              <a:spcAft>
                <a:spcPts val="0"/>
              </a:spcAft>
              <a:buNone/>
            </a:pPr>
            <a:r>
              <a:rPr lang="en" sz="1400">
                <a:solidFill>
                  <a:srgbClr val="595959"/>
                </a:solidFill>
                <a:latin typeface="Lucida Sans"/>
                <a:ea typeface="Lucida Sans"/>
                <a:cs typeface="Lucida Sans"/>
                <a:sym typeface="Lucida Sans"/>
              </a:rPr>
              <a:t>-Data Pre Processing</a:t>
            </a:r>
            <a:endParaRPr sz="1400">
              <a:solidFill>
                <a:srgbClr val="595959"/>
              </a:solidFill>
              <a:latin typeface="Lucida Sans"/>
              <a:ea typeface="Lucida Sans"/>
              <a:cs typeface="Lucida Sans"/>
              <a:sym typeface="Lucida Sans"/>
            </a:endParaRPr>
          </a:p>
          <a:p>
            <a:pPr indent="0" lvl="0" marL="0" rtl="0" algn="l">
              <a:lnSpc>
                <a:spcPct val="115000"/>
              </a:lnSpc>
              <a:spcBef>
                <a:spcPts val="0"/>
              </a:spcBef>
              <a:spcAft>
                <a:spcPts val="0"/>
              </a:spcAft>
              <a:buNone/>
            </a:pPr>
            <a:r>
              <a:rPr lang="en" sz="1400">
                <a:solidFill>
                  <a:srgbClr val="595959"/>
                </a:solidFill>
                <a:latin typeface="Lucida Sans"/>
                <a:ea typeface="Lucida Sans"/>
                <a:cs typeface="Lucida Sans"/>
                <a:sym typeface="Lucida Sans"/>
              </a:rPr>
              <a:t>-Splitting the Data for Training</a:t>
            </a:r>
            <a:endParaRPr sz="1400">
              <a:solidFill>
                <a:srgbClr val="595959"/>
              </a:solidFill>
              <a:latin typeface="Lucida Sans"/>
              <a:ea typeface="Lucida Sans"/>
              <a:cs typeface="Lucida Sans"/>
              <a:sym typeface="Lucida Sans"/>
            </a:endParaRPr>
          </a:p>
          <a:p>
            <a:pPr indent="0" lvl="0" marL="0" rtl="0" algn="l">
              <a:lnSpc>
                <a:spcPct val="115000"/>
              </a:lnSpc>
              <a:spcBef>
                <a:spcPts val="0"/>
              </a:spcBef>
              <a:spcAft>
                <a:spcPts val="0"/>
              </a:spcAft>
              <a:buNone/>
            </a:pPr>
            <a:r>
              <a:rPr lang="en" sz="1400">
                <a:solidFill>
                  <a:srgbClr val="595959"/>
                </a:solidFill>
                <a:latin typeface="Lucida Sans"/>
                <a:ea typeface="Lucida Sans"/>
                <a:cs typeface="Lucida Sans"/>
                <a:sym typeface="Lucida Sans"/>
              </a:rPr>
              <a:t>-Implementing LSTM model</a:t>
            </a:r>
            <a:endParaRPr sz="1400">
              <a:solidFill>
                <a:srgbClr val="595959"/>
              </a:solidFill>
              <a:latin typeface="Lucida Sans"/>
              <a:ea typeface="Lucida Sans"/>
              <a:cs typeface="Lucida Sans"/>
              <a:sym typeface="Lucida Sans"/>
            </a:endParaRPr>
          </a:p>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13fd77956f0_4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13fd77956f0_4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13e37247a55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13e37247a55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fdd5a0f2e2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fdd5a0f2e2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13e37247a55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13e37247a55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rgbClr val="595959"/>
              </a:buClr>
              <a:buSzPts val="1800"/>
              <a:buFont typeface="Lucida Sans"/>
              <a:buChar char="●"/>
            </a:pPr>
            <a:r>
              <a:rPr lang="en" sz="1800">
                <a:solidFill>
                  <a:srgbClr val="595959"/>
                </a:solidFill>
                <a:latin typeface="Lucida Sans"/>
                <a:ea typeface="Lucida Sans"/>
                <a:cs typeface="Lucida Sans"/>
                <a:sym typeface="Lucida Sans"/>
              </a:rPr>
              <a:t>Baseline presentation for Coca-Cola &amp; Pepsi</a:t>
            </a:r>
            <a:endParaRPr sz="1800">
              <a:solidFill>
                <a:srgbClr val="595959"/>
              </a:solidFill>
              <a:latin typeface="Lucida Sans"/>
              <a:ea typeface="Lucida Sans"/>
              <a:cs typeface="Lucida Sans"/>
              <a:sym typeface="Lucida Sans"/>
            </a:endParaRPr>
          </a:p>
          <a:p>
            <a:pPr indent="-342900" lvl="0" marL="457200" rtl="0" algn="l">
              <a:lnSpc>
                <a:spcPct val="115000"/>
              </a:lnSpc>
              <a:spcBef>
                <a:spcPts val="0"/>
              </a:spcBef>
              <a:spcAft>
                <a:spcPts val="0"/>
              </a:spcAft>
              <a:buClr>
                <a:srgbClr val="595959"/>
              </a:buClr>
              <a:buSzPts val="1800"/>
              <a:buFont typeface="Lucida Sans"/>
              <a:buChar char="●"/>
            </a:pPr>
            <a:r>
              <a:rPr lang="en" sz="1800">
                <a:solidFill>
                  <a:srgbClr val="595959"/>
                </a:solidFill>
                <a:latin typeface="Lucida Sans"/>
                <a:ea typeface="Lucida Sans"/>
                <a:cs typeface="Lucida Sans"/>
                <a:sym typeface="Lucida Sans"/>
              </a:rPr>
              <a:t>Reasons for pivoting:</a:t>
            </a:r>
            <a:endParaRPr sz="1800">
              <a:solidFill>
                <a:srgbClr val="595959"/>
              </a:solidFill>
              <a:latin typeface="Lucida Sans"/>
              <a:ea typeface="Lucida Sans"/>
              <a:cs typeface="Lucida Sans"/>
              <a:sym typeface="Lucida Sans"/>
            </a:endParaRPr>
          </a:p>
          <a:p>
            <a:pPr indent="-317500" lvl="1" marL="914400" rtl="0" algn="l">
              <a:lnSpc>
                <a:spcPct val="115000"/>
              </a:lnSpc>
              <a:spcBef>
                <a:spcPts val="0"/>
              </a:spcBef>
              <a:spcAft>
                <a:spcPts val="0"/>
              </a:spcAft>
              <a:buClr>
                <a:srgbClr val="595959"/>
              </a:buClr>
              <a:buSzPts val="1400"/>
              <a:buFont typeface="Lucida Sans"/>
              <a:buChar char="○"/>
            </a:pPr>
            <a:r>
              <a:rPr lang="en" sz="1400">
                <a:solidFill>
                  <a:srgbClr val="595959"/>
                </a:solidFill>
                <a:latin typeface="Lucida Sans"/>
                <a:ea typeface="Lucida Sans"/>
                <a:cs typeface="Lucida Sans"/>
                <a:sym typeface="Lucida Sans"/>
              </a:rPr>
              <a:t>Number of comments were too low</a:t>
            </a:r>
            <a:endParaRPr sz="1400">
              <a:solidFill>
                <a:srgbClr val="595959"/>
              </a:solidFill>
              <a:latin typeface="Lucida Sans"/>
              <a:ea typeface="Lucida Sans"/>
              <a:cs typeface="Lucida Sans"/>
              <a:sym typeface="Lucida Sans"/>
            </a:endParaRPr>
          </a:p>
          <a:p>
            <a:pPr indent="-317500" lvl="1" marL="914400" rtl="0" algn="l">
              <a:lnSpc>
                <a:spcPct val="115000"/>
              </a:lnSpc>
              <a:spcBef>
                <a:spcPts val="0"/>
              </a:spcBef>
              <a:spcAft>
                <a:spcPts val="0"/>
              </a:spcAft>
              <a:buClr>
                <a:srgbClr val="595959"/>
              </a:buClr>
              <a:buSzPts val="1400"/>
              <a:buFont typeface="Lucida Sans"/>
              <a:buChar char="○"/>
            </a:pPr>
            <a:r>
              <a:rPr lang="en" sz="1400">
                <a:solidFill>
                  <a:srgbClr val="595959"/>
                </a:solidFill>
                <a:latin typeface="Lucida Sans"/>
                <a:ea typeface="Lucida Sans"/>
                <a:cs typeface="Lucida Sans"/>
                <a:sym typeface="Lucida Sans"/>
              </a:rPr>
              <a:t>Comments could include “KO” without referencing stock ticker</a:t>
            </a:r>
            <a:endParaRPr sz="1400">
              <a:solidFill>
                <a:srgbClr val="595959"/>
              </a:solidFill>
              <a:latin typeface="Lucida Sans"/>
              <a:ea typeface="Lucida Sans"/>
              <a:cs typeface="Lucida Sans"/>
              <a:sym typeface="Lucida Sans"/>
            </a:endParaRPr>
          </a:p>
          <a:p>
            <a:pPr indent="-317500" lvl="1" marL="914400" rtl="0" algn="l">
              <a:lnSpc>
                <a:spcPct val="115000"/>
              </a:lnSpc>
              <a:spcBef>
                <a:spcPts val="0"/>
              </a:spcBef>
              <a:spcAft>
                <a:spcPts val="0"/>
              </a:spcAft>
              <a:buClr>
                <a:srgbClr val="595959"/>
              </a:buClr>
              <a:buSzPts val="1400"/>
              <a:buFont typeface="Lucida Sans"/>
              <a:buChar char="○"/>
            </a:pPr>
            <a:r>
              <a:rPr lang="en" sz="1400">
                <a:solidFill>
                  <a:srgbClr val="595959"/>
                </a:solidFill>
                <a:latin typeface="Lucida Sans"/>
                <a:ea typeface="Lucida Sans"/>
                <a:cs typeface="Lucida Sans"/>
                <a:sym typeface="Lucida Sans"/>
              </a:rPr>
              <a:t>Needed unique stock tickers because lack of “$”</a:t>
            </a:r>
            <a:endParaRPr sz="1400">
              <a:solidFill>
                <a:srgbClr val="595959"/>
              </a:solidFill>
              <a:latin typeface="Lucida Sans"/>
              <a:ea typeface="Lucida Sans"/>
              <a:cs typeface="Lucida Sans"/>
              <a:sym typeface="Lucida Sans"/>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13f7f6d840d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13f7f6d840d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14308a577a3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14308a577a3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After determining that the sentiment data could have predicting power, we looked to see if there was any correlation between the dates with high percentage on returns and the reddit comments. There was a large increase in comments in 2020 which could have been caused by the increased usage of Robinhood. This allowed a younger demographic to ease into stock trading. The team focused on this timeframe so that our sample of comments would be sufficient to get a realistic polarity score. </a:t>
            </a:r>
            <a:r>
              <a:rPr lang="en"/>
              <a:t>Major events that occurred on our key dates ranged from stock splits for both companies, increase in sales, bad press, and overall market movement.</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14308a577a3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14308a577a3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is a table of the key dates for the Tesla stock that </a:t>
            </a:r>
            <a:r>
              <a:rPr lang="en"/>
              <a:t>yielded</a:t>
            </a:r>
            <a:r>
              <a:rPr lang="en"/>
              <a:t> the largest change in returns. The causes vary greatly - from Tesla performance to stock evaluation to tweets from a chaotic CEO.</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0" name="Shape 10"/>
        <p:cNvGrpSpPr/>
        <p:nvPr/>
      </p:nvGrpSpPr>
      <p:grpSpPr>
        <a:xfrm>
          <a:off x="0" y="0"/>
          <a:ext cx="0" cy="0"/>
          <a:chOff x="0" y="0"/>
          <a:chExt cx="0" cy="0"/>
        </a:xfrm>
      </p:grpSpPr>
      <p:sp>
        <p:nvSpPr>
          <p:cNvPr id="11" name="Google Shape;11;p2"/>
          <p:cNvSpPr txBox="1"/>
          <p:nvPr>
            <p:ph type="ctrTitle"/>
          </p:nvPr>
        </p:nvSpPr>
        <p:spPr>
          <a:xfrm>
            <a:off x="311700" y="1864475"/>
            <a:ext cx="8520600" cy="932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2" name="Google Shape;12;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5" name="Shape 45"/>
        <p:cNvGrpSpPr/>
        <p:nvPr/>
      </p:nvGrpSpPr>
      <p:grpSpPr>
        <a:xfrm>
          <a:off x="0" y="0"/>
          <a:ext cx="0" cy="0"/>
          <a:chOff x="0" y="0"/>
          <a:chExt cx="0" cy="0"/>
        </a:xfrm>
      </p:grpSpPr>
      <p:sp>
        <p:nvSpPr>
          <p:cNvPr id="46" name="Google Shape;46;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47" name="Google Shape;47;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48" name="Google Shape;48;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 name="Shape 49"/>
        <p:cNvGrpSpPr/>
        <p:nvPr/>
      </p:nvGrpSpPr>
      <p:grpSpPr>
        <a:xfrm>
          <a:off x="0" y="0"/>
          <a:ext cx="0" cy="0"/>
          <a:chOff x="0" y="0"/>
          <a:chExt cx="0" cy="0"/>
        </a:xfrm>
      </p:grpSpPr>
      <p:sp>
        <p:nvSpPr>
          <p:cNvPr id="50" name="Google Shape;50;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51" name="Shape 51"/>
        <p:cNvGrpSpPr/>
        <p:nvPr/>
      </p:nvGrpSpPr>
      <p:grpSpPr>
        <a:xfrm>
          <a:off x="0" y="0"/>
          <a:ext cx="0" cy="0"/>
          <a:chOff x="0" y="0"/>
          <a:chExt cx="0" cy="0"/>
        </a:xfrm>
      </p:grpSpPr>
      <p:sp>
        <p:nvSpPr>
          <p:cNvPr id="52" name="Google Shape;52;p13"/>
          <p:cNvSpPr txBox="1"/>
          <p:nvPr>
            <p:ph type="title"/>
          </p:nvPr>
        </p:nvSpPr>
        <p:spPr>
          <a:xfrm>
            <a:off x="457200" y="231553"/>
            <a:ext cx="7766100" cy="8628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Clr>
                <a:srgbClr val="C28220"/>
              </a:buClr>
              <a:buSzPts val="2800"/>
              <a:buFont typeface="Georgia"/>
              <a:buNone/>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
        <p:nvSpPr>
          <p:cNvPr id="53" name="Google Shape;53;p13"/>
          <p:cNvSpPr txBox="1"/>
          <p:nvPr>
            <p:ph idx="1" type="body"/>
          </p:nvPr>
        </p:nvSpPr>
        <p:spPr>
          <a:xfrm>
            <a:off x="457200" y="1512694"/>
            <a:ext cx="7740600" cy="2467500"/>
          </a:xfrm>
          <a:prstGeom prst="rect">
            <a:avLst/>
          </a:prstGeom>
          <a:noFill/>
          <a:ln>
            <a:noFill/>
          </a:ln>
        </p:spPr>
        <p:txBody>
          <a:bodyPr anchorCtr="0" anchor="t" bIns="45700" lIns="91425" spcFirstLastPara="1" rIns="91425" wrap="square" tIns="45700">
            <a:noAutofit/>
          </a:bodyPr>
          <a:lstStyle>
            <a:lvl1pPr indent="-342900" lvl="0" marL="457200" rtl="0" algn="l">
              <a:spcBef>
                <a:spcPts val="360"/>
              </a:spcBef>
              <a:spcAft>
                <a:spcPts val="0"/>
              </a:spcAft>
              <a:buClr>
                <a:srgbClr val="2D637F"/>
              </a:buClr>
              <a:buSzPts val="1800"/>
              <a:buChar char="●"/>
              <a:defRPr/>
            </a:lvl1pPr>
            <a:lvl2pPr indent="-342900" lvl="1" marL="914400" rtl="0" algn="l">
              <a:spcBef>
                <a:spcPts val="1600"/>
              </a:spcBef>
              <a:spcAft>
                <a:spcPts val="0"/>
              </a:spcAft>
              <a:buClr>
                <a:srgbClr val="2D637F"/>
              </a:buClr>
              <a:buSzPts val="1800"/>
              <a:buChar char="○"/>
              <a:defRPr/>
            </a:lvl2pPr>
            <a:lvl3pPr indent="-342900" lvl="2" marL="1371600" rtl="0" algn="l">
              <a:spcBef>
                <a:spcPts val="1600"/>
              </a:spcBef>
              <a:spcAft>
                <a:spcPts val="0"/>
              </a:spcAft>
              <a:buClr>
                <a:srgbClr val="2D637F"/>
              </a:buClr>
              <a:buSzPts val="1800"/>
              <a:buChar char="■"/>
              <a:defRPr/>
            </a:lvl3pPr>
            <a:lvl4pPr indent="-342900" lvl="3" marL="1828800" rtl="0" algn="l">
              <a:spcBef>
                <a:spcPts val="1600"/>
              </a:spcBef>
              <a:spcAft>
                <a:spcPts val="0"/>
              </a:spcAft>
              <a:buClr>
                <a:srgbClr val="2D637F"/>
              </a:buClr>
              <a:buSzPts val="1800"/>
              <a:buChar char="●"/>
              <a:defRPr/>
            </a:lvl4pPr>
            <a:lvl5pPr indent="-342900" lvl="4" marL="2286000" rtl="0" algn="l">
              <a:spcBef>
                <a:spcPts val="1600"/>
              </a:spcBef>
              <a:spcAft>
                <a:spcPts val="0"/>
              </a:spcAft>
              <a:buClr>
                <a:srgbClr val="2D637F"/>
              </a:buClr>
              <a:buSzPts val="1800"/>
              <a:buChar char="○"/>
              <a:defRPr/>
            </a:lvl5pPr>
            <a:lvl6pPr indent="-342900" lvl="5" marL="2743200" rtl="0" algn="l">
              <a:spcBef>
                <a:spcPts val="1600"/>
              </a:spcBef>
              <a:spcAft>
                <a:spcPts val="0"/>
              </a:spcAft>
              <a:buClr>
                <a:schemeClr val="dk1"/>
              </a:buClr>
              <a:buSzPts val="1800"/>
              <a:buChar char="■"/>
              <a:defRPr/>
            </a:lvl6pPr>
            <a:lvl7pPr indent="-342900" lvl="6" marL="3200400" rtl="0" algn="l">
              <a:spcBef>
                <a:spcPts val="1600"/>
              </a:spcBef>
              <a:spcAft>
                <a:spcPts val="0"/>
              </a:spcAft>
              <a:buClr>
                <a:schemeClr val="dk1"/>
              </a:buClr>
              <a:buSzPts val="1800"/>
              <a:buChar char="●"/>
              <a:defRPr/>
            </a:lvl7pPr>
            <a:lvl8pPr indent="-342900" lvl="7" marL="3657600" rtl="0" algn="l">
              <a:spcBef>
                <a:spcPts val="1600"/>
              </a:spcBef>
              <a:spcAft>
                <a:spcPts val="0"/>
              </a:spcAft>
              <a:buClr>
                <a:schemeClr val="dk1"/>
              </a:buClr>
              <a:buSzPts val="1800"/>
              <a:buChar char="○"/>
              <a:defRPr/>
            </a:lvl8pPr>
            <a:lvl9pPr indent="-342900" lvl="8" marL="4114800" rtl="0" algn="l">
              <a:spcBef>
                <a:spcPts val="1600"/>
              </a:spcBef>
              <a:spcAft>
                <a:spcPts val="1600"/>
              </a:spcAft>
              <a:buClr>
                <a:schemeClr val="dk1"/>
              </a:buClr>
              <a:buSzPts val="1800"/>
              <a:buChar char="■"/>
              <a:defRPr/>
            </a:lvl9pPr>
          </a:lstStyle>
          <a:p/>
        </p:txBody>
      </p:sp>
      <p:sp>
        <p:nvSpPr>
          <p:cNvPr id="54" name="Google Shape;54;p13"/>
          <p:cNvSpPr txBox="1"/>
          <p:nvPr>
            <p:ph idx="12" type="sldNum"/>
          </p:nvPr>
        </p:nvSpPr>
        <p:spPr>
          <a:xfrm>
            <a:off x="8548759" y="4840170"/>
            <a:ext cx="548700" cy="393600"/>
          </a:xfrm>
          <a:prstGeom prst="rect">
            <a:avLst/>
          </a:prstGeom>
        </p:spPr>
        <p:txBody>
          <a:bodyPr anchorCtr="0" anchor="t"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55" name="Shape 55"/>
        <p:cNvGrpSpPr/>
        <p:nvPr/>
      </p:nvGrpSpPr>
      <p:grpSpPr>
        <a:xfrm>
          <a:off x="0" y="0"/>
          <a:ext cx="0" cy="0"/>
          <a:chOff x="0" y="0"/>
          <a:chExt cx="0" cy="0"/>
        </a:xfrm>
      </p:grpSpPr>
      <p:sp>
        <p:nvSpPr>
          <p:cNvPr id="56" name="Google Shape;56;p14"/>
          <p:cNvSpPr txBox="1"/>
          <p:nvPr>
            <p:ph type="title"/>
          </p:nvPr>
        </p:nvSpPr>
        <p:spPr>
          <a:xfrm>
            <a:off x="457201" y="211322"/>
            <a:ext cx="7464300" cy="8574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Clr>
                <a:srgbClr val="C28220"/>
              </a:buClr>
              <a:buSzPts val="3000"/>
              <a:buFont typeface="Georgia"/>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7" name="Google Shape;57;p14"/>
          <p:cNvSpPr txBox="1"/>
          <p:nvPr>
            <p:ph idx="1" type="body"/>
          </p:nvPr>
        </p:nvSpPr>
        <p:spPr>
          <a:xfrm>
            <a:off x="457201" y="1378333"/>
            <a:ext cx="3717900" cy="2783400"/>
          </a:xfrm>
          <a:prstGeom prst="rect">
            <a:avLst/>
          </a:prstGeom>
          <a:noFill/>
          <a:ln>
            <a:noFill/>
          </a:ln>
        </p:spPr>
        <p:txBody>
          <a:bodyPr anchorCtr="0" anchor="t" bIns="45700" lIns="91425" spcFirstLastPara="1" rIns="91425" wrap="square" tIns="45700">
            <a:noAutofit/>
          </a:bodyPr>
          <a:lstStyle>
            <a:lvl1pPr indent="-317500" lvl="0" marL="457200" rtl="0" algn="l">
              <a:spcBef>
                <a:spcPts val="440"/>
              </a:spcBef>
              <a:spcAft>
                <a:spcPts val="0"/>
              </a:spcAft>
              <a:buClr>
                <a:srgbClr val="2D637F"/>
              </a:buClr>
              <a:buSzPts val="1400"/>
              <a:buChar char="●"/>
              <a:defRPr sz="1400"/>
            </a:lvl1pPr>
            <a:lvl2pPr indent="-317500" lvl="1" marL="914400" rtl="0" algn="l">
              <a:spcBef>
                <a:spcPts val="1600"/>
              </a:spcBef>
              <a:spcAft>
                <a:spcPts val="0"/>
              </a:spcAft>
              <a:buClr>
                <a:srgbClr val="2D637F"/>
              </a:buClr>
              <a:buSzPts val="1400"/>
              <a:buChar char="○"/>
              <a:defRPr sz="1400"/>
            </a:lvl2pPr>
            <a:lvl3pPr indent="-317500" lvl="2" marL="1371600" rtl="0" algn="l">
              <a:spcBef>
                <a:spcPts val="1600"/>
              </a:spcBef>
              <a:spcAft>
                <a:spcPts val="0"/>
              </a:spcAft>
              <a:buClr>
                <a:srgbClr val="2D637F"/>
              </a:buClr>
              <a:buSzPts val="1400"/>
              <a:buChar char="■"/>
              <a:defRPr sz="1400"/>
            </a:lvl3pPr>
            <a:lvl4pPr indent="-317500" lvl="3" marL="1828800" rtl="0" algn="l">
              <a:spcBef>
                <a:spcPts val="1600"/>
              </a:spcBef>
              <a:spcAft>
                <a:spcPts val="0"/>
              </a:spcAft>
              <a:buClr>
                <a:srgbClr val="2D637F"/>
              </a:buClr>
              <a:buSzPts val="1400"/>
              <a:buChar char="●"/>
              <a:defRPr sz="1400"/>
            </a:lvl4pPr>
            <a:lvl5pPr indent="-317500" lvl="4" marL="2286000" rtl="0" algn="l">
              <a:spcBef>
                <a:spcPts val="1600"/>
              </a:spcBef>
              <a:spcAft>
                <a:spcPts val="0"/>
              </a:spcAft>
              <a:buClr>
                <a:srgbClr val="2D637F"/>
              </a:buClr>
              <a:buSzPts val="1400"/>
              <a:buChar char="○"/>
              <a:defRPr/>
            </a:lvl5pPr>
            <a:lvl6pPr indent="-317500" lvl="5" marL="2743200" rtl="0" algn="l">
              <a:spcBef>
                <a:spcPts val="1600"/>
              </a:spcBef>
              <a:spcAft>
                <a:spcPts val="0"/>
              </a:spcAft>
              <a:buClr>
                <a:schemeClr val="dk1"/>
              </a:buClr>
              <a:buSzPts val="1400"/>
              <a:buChar char="■"/>
              <a:defRPr sz="1400"/>
            </a:lvl6pPr>
            <a:lvl7pPr indent="-317500" lvl="6" marL="3200400" rtl="0" algn="l">
              <a:spcBef>
                <a:spcPts val="1600"/>
              </a:spcBef>
              <a:spcAft>
                <a:spcPts val="0"/>
              </a:spcAft>
              <a:buClr>
                <a:schemeClr val="dk1"/>
              </a:buClr>
              <a:buSzPts val="1400"/>
              <a:buChar char="●"/>
              <a:defRPr sz="1400"/>
            </a:lvl7pPr>
            <a:lvl8pPr indent="-317500" lvl="7" marL="3657600" rtl="0" algn="l">
              <a:spcBef>
                <a:spcPts val="1600"/>
              </a:spcBef>
              <a:spcAft>
                <a:spcPts val="0"/>
              </a:spcAft>
              <a:buClr>
                <a:schemeClr val="dk1"/>
              </a:buClr>
              <a:buSzPts val="1400"/>
              <a:buChar char="○"/>
              <a:defRPr sz="1400"/>
            </a:lvl8pPr>
            <a:lvl9pPr indent="-317500" lvl="8" marL="4114800" rtl="0" algn="l">
              <a:spcBef>
                <a:spcPts val="1600"/>
              </a:spcBef>
              <a:spcAft>
                <a:spcPts val="1600"/>
              </a:spcAft>
              <a:buClr>
                <a:schemeClr val="dk1"/>
              </a:buClr>
              <a:buSzPts val="1400"/>
              <a:buChar char="■"/>
              <a:defRPr sz="1400"/>
            </a:lvl9pPr>
          </a:lstStyle>
          <a:p/>
        </p:txBody>
      </p:sp>
      <p:sp>
        <p:nvSpPr>
          <p:cNvPr id="58" name="Google Shape;58;p14"/>
          <p:cNvSpPr txBox="1"/>
          <p:nvPr>
            <p:ph idx="2" type="body"/>
          </p:nvPr>
        </p:nvSpPr>
        <p:spPr>
          <a:xfrm>
            <a:off x="4175125" y="1378333"/>
            <a:ext cx="3746400" cy="2783400"/>
          </a:xfrm>
          <a:prstGeom prst="rect">
            <a:avLst/>
          </a:prstGeom>
          <a:noFill/>
          <a:ln>
            <a:noFill/>
          </a:ln>
        </p:spPr>
        <p:txBody>
          <a:bodyPr anchorCtr="0" anchor="t" bIns="45700" lIns="91425" spcFirstLastPara="1" rIns="91425" wrap="square" tIns="45700">
            <a:noAutofit/>
          </a:bodyPr>
          <a:lstStyle>
            <a:lvl1pPr indent="-317500" lvl="0" marL="457200" rtl="0" algn="l">
              <a:spcBef>
                <a:spcPts val="440"/>
              </a:spcBef>
              <a:spcAft>
                <a:spcPts val="0"/>
              </a:spcAft>
              <a:buClr>
                <a:srgbClr val="2D637F"/>
              </a:buClr>
              <a:buSzPts val="1400"/>
              <a:buChar char="●"/>
              <a:defRPr sz="1400">
                <a:solidFill>
                  <a:srgbClr val="2D637F"/>
                </a:solidFill>
              </a:defRPr>
            </a:lvl1pPr>
            <a:lvl2pPr indent="-317500" lvl="1" marL="914400" rtl="0" algn="l">
              <a:spcBef>
                <a:spcPts val="1600"/>
              </a:spcBef>
              <a:spcAft>
                <a:spcPts val="0"/>
              </a:spcAft>
              <a:buClr>
                <a:srgbClr val="2D637F"/>
              </a:buClr>
              <a:buSzPts val="1400"/>
              <a:buChar char="○"/>
              <a:defRPr sz="1400">
                <a:solidFill>
                  <a:srgbClr val="2D637F"/>
                </a:solidFill>
              </a:defRPr>
            </a:lvl2pPr>
            <a:lvl3pPr indent="-317500" lvl="2" marL="1371600" rtl="0" algn="l">
              <a:spcBef>
                <a:spcPts val="1600"/>
              </a:spcBef>
              <a:spcAft>
                <a:spcPts val="0"/>
              </a:spcAft>
              <a:buClr>
                <a:srgbClr val="2D637F"/>
              </a:buClr>
              <a:buSzPts val="1400"/>
              <a:buChar char="■"/>
              <a:defRPr sz="1400">
                <a:solidFill>
                  <a:srgbClr val="2D637F"/>
                </a:solidFill>
              </a:defRPr>
            </a:lvl3pPr>
            <a:lvl4pPr indent="-317500" lvl="3" marL="1828800" rtl="0" algn="l">
              <a:spcBef>
                <a:spcPts val="1600"/>
              </a:spcBef>
              <a:spcAft>
                <a:spcPts val="0"/>
              </a:spcAft>
              <a:buClr>
                <a:srgbClr val="2D637F"/>
              </a:buClr>
              <a:buSzPts val="1400"/>
              <a:buChar char="●"/>
              <a:defRPr sz="1400">
                <a:solidFill>
                  <a:srgbClr val="2D637F"/>
                </a:solidFill>
              </a:defRPr>
            </a:lvl4pPr>
            <a:lvl5pPr indent="-317500" lvl="4" marL="2286000" rtl="0" algn="l">
              <a:spcBef>
                <a:spcPts val="1600"/>
              </a:spcBef>
              <a:spcAft>
                <a:spcPts val="0"/>
              </a:spcAft>
              <a:buClr>
                <a:srgbClr val="2D637F"/>
              </a:buClr>
              <a:buSzPts val="1400"/>
              <a:buChar char="○"/>
              <a:defRPr>
                <a:solidFill>
                  <a:srgbClr val="2D637F"/>
                </a:solidFill>
              </a:defRPr>
            </a:lvl5pPr>
            <a:lvl6pPr indent="-317500" lvl="5" marL="2743200" rtl="0" algn="l">
              <a:spcBef>
                <a:spcPts val="1600"/>
              </a:spcBef>
              <a:spcAft>
                <a:spcPts val="0"/>
              </a:spcAft>
              <a:buClr>
                <a:schemeClr val="dk1"/>
              </a:buClr>
              <a:buSzPts val="1400"/>
              <a:buChar char="■"/>
              <a:defRPr sz="1400"/>
            </a:lvl6pPr>
            <a:lvl7pPr indent="-317500" lvl="6" marL="3200400" rtl="0" algn="l">
              <a:spcBef>
                <a:spcPts val="1600"/>
              </a:spcBef>
              <a:spcAft>
                <a:spcPts val="0"/>
              </a:spcAft>
              <a:buClr>
                <a:schemeClr val="dk1"/>
              </a:buClr>
              <a:buSzPts val="1400"/>
              <a:buChar char="●"/>
              <a:defRPr sz="1400"/>
            </a:lvl7pPr>
            <a:lvl8pPr indent="-317500" lvl="7" marL="3657600" rtl="0" algn="l">
              <a:spcBef>
                <a:spcPts val="1600"/>
              </a:spcBef>
              <a:spcAft>
                <a:spcPts val="0"/>
              </a:spcAft>
              <a:buClr>
                <a:schemeClr val="dk1"/>
              </a:buClr>
              <a:buSzPts val="1400"/>
              <a:buChar char="○"/>
              <a:defRPr sz="1400"/>
            </a:lvl8pPr>
            <a:lvl9pPr indent="-317500" lvl="8" marL="4114800" rtl="0" algn="l">
              <a:spcBef>
                <a:spcPts val="1600"/>
              </a:spcBef>
              <a:spcAft>
                <a:spcPts val="1600"/>
              </a:spcAft>
              <a:buClr>
                <a:schemeClr val="dk1"/>
              </a:buClr>
              <a:buSzPts val="1400"/>
              <a:buChar char="■"/>
              <a:defRPr sz="1400"/>
            </a:lvl9pPr>
          </a:lstStyle>
          <a:p/>
        </p:txBody>
      </p:sp>
      <p:sp>
        <p:nvSpPr>
          <p:cNvPr id="59" name="Google Shape;59;p1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 name="Shape 14"/>
        <p:cNvGrpSpPr/>
        <p:nvPr/>
      </p:nvGrpSpPr>
      <p:grpSpPr>
        <a:xfrm>
          <a:off x="0" y="0"/>
          <a:ext cx="0" cy="0"/>
          <a:chOff x="0" y="0"/>
          <a:chExt cx="0" cy="0"/>
        </a:xfrm>
      </p:grpSpPr>
      <p:sp>
        <p:nvSpPr>
          <p:cNvPr id="15" name="Google Shape;15;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6" name="Google Shape;16;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 name="Shape 17"/>
        <p:cNvGrpSpPr/>
        <p:nvPr/>
      </p:nvGrpSpPr>
      <p:grpSpPr>
        <a:xfrm>
          <a:off x="0" y="0"/>
          <a:ext cx="0" cy="0"/>
          <a:chOff x="0" y="0"/>
          <a:chExt cx="0" cy="0"/>
        </a:xfrm>
      </p:grpSpPr>
      <p:sp>
        <p:nvSpPr>
          <p:cNvPr id="18" name="Google Shape;18;p4"/>
          <p:cNvSpPr txBox="1"/>
          <p:nvPr>
            <p:ph type="title"/>
          </p:nvPr>
        </p:nvSpPr>
        <p:spPr>
          <a:xfrm>
            <a:off x="311700" y="445025"/>
            <a:ext cx="8520600" cy="1016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9" name="Google Shape;19;p4"/>
          <p:cNvSpPr txBox="1"/>
          <p:nvPr>
            <p:ph idx="1" type="body"/>
          </p:nvPr>
        </p:nvSpPr>
        <p:spPr>
          <a:xfrm>
            <a:off x="311700" y="1762125"/>
            <a:ext cx="8520600" cy="2806800"/>
          </a:xfrm>
          <a:prstGeom prst="rect">
            <a:avLst/>
          </a:prstGeom>
        </p:spPr>
        <p:txBody>
          <a:bodyPr anchorCtr="0" anchor="t" bIns="91425" lIns="91425" spcFirstLastPara="1" rIns="91425" wrap="square" tIns="91425">
            <a:noAutofit/>
          </a:bodyPr>
          <a:lstStyle>
            <a:lvl1pPr indent="-342900" lvl="0" marL="457200" rtl="0">
              <a:lnSpc>
                <a:spcPct val="115000"/>
              </a:lnSpc>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20" name="Google Shape;20;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1" name="Shape 21"/>
        <p:cNvGrpSpPr/>
        <p:nvPr/>
      </p:nvGrpSpPr>
      <p:grpSpPr>
        <a:xfrm>
          <a:off x="0" y="0"/>
          <a:ext cx="0" cy="0"/>
          <a:chOff x="0" y="0"/>
          <a:chExt cx="0" cy="0"/>
        </a:xfrm>
      </p:grpSpPr>
      <p:sp>
        <p:nvSpPr>
          <p:cNvPr id="22" name="Google Shape;22;p5"/>
          <p:cNvSpPr txBox="1"/>
          <p:nvPr>
            <p:ph type="title"/>
          </p:nvPr>
        </p:nvSpPr>
        <p:spPr>
          <a:xfrm>
            <a:off x="311700" y="445025"/>
            <a:ext cx="8520600" cy="1016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3" name="Google Shape;23;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4" name="Google Shape;24;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5" name="Google Shape;2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6" name="Shape 26"/>
        <p:cNvGrpSpPr/>
        <p:nvPr/>
      </p:nvGrpSpPr>
      <p:grpSpPr>
        <a:xfrm>
          <a:off x="0" y="0"/>
          <a:ext cx="0" cy="0"/>
          <a:chOff x="0" y="0"/>
          <a:chExt cx="0" cy="0"/>
        </a:xfrm>
      </p:grpSpPr>
      <p:sp>
        <p:nvSpPr>
          <p:cNvPr id="27" name="Google Shape;27;p6"/>
          <p:cNvSpPr txBox="1"/>
          <p:nvPr>
            <p:ph type="title"/>
          </p:nvPr>
        </p:nvSpPr>
        <p:spPr>
          <a:xfrm>
            <a:off x="311700" y="445025"/>
            <a:ext cx="8520600" cy="1016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8" name="Google Shape;28;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9" name="Shape 29"/>
        <p:cNvGrpSpPr/>
        <p:nvPr/>
      </p:nvGrpSpPr>
      <p:grpSpPr>
        <a:xfrm>
          <a:off x="0" y="0"/>
          <a:ext cx="0" cy="0"/>
          <a:chOff x="0" y="0"/>
          <a:chExt cx="0" cy="0"/>
        </a:xfrm>
      </p:grpSpPr>
      <p:sp>
        <p:nvSpPr>
          <p:cNvPr id="30" name="Google Shape;30;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1" name="Google Shape;31;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32" name="Google Shape;32;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3" name="Shape 33"/>
        <p:cNvGrpSpPr/>
        <p:nvPr/>
      </p:nvGrpSpPr>
      <p:grpSpPr>
        <a:xfrm>
          <a:off x="0" y="0"/>
          <a:ext cx="0" cy="0"/>
          <a:chOff x="0" y="0"/>
          <a:chExt cx="0" cy="0"/>
        </a:xfrm>
      </p:grpSpPr>
      <p:sp>
        <p:nvSpPr>
          <p:cNvPr id="34" name="Google Shape;34;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35" name="Google Shape;35;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6" name="Shape 36"/>
        <p:cNvGrpSpPr/>
        <p:nvPr/>
      </p:nvGrpSpPr>
      <p:grpSpPr>
        <a:xfrm>
          <a:off x="0" y="0"/>
          <a:ext cx="0" cy="0"/>
          <a:chOff x="0" y="0"/>
          <a:chExt cx="0" cy="0"/>
        </a:xfrm>
      </p:grpSpPr>
      <p:sp>
        <p:nvSpPr>
          <p:cNvPr id="37" name="Google Shape;37;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39" name="Google Shape;39;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40" name="Google Shape;40;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41" name="Google Shape;41;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2" name="Shape 42"/>
        <p:cNvGrpSpPr/>
        <p:nvPr/>
      </p:nvGrpSpPr>
      <p:grpSpPr>
        <a:xfrm>
          <a:off x="0" y="0"/>
          <a:ext cx="0" cy="0"/>
          <a:chOff x="0" y="0"/>
          <a:chExt cx="0" cy="0"/>
        </a:xfrm>
      </p:grpSpPr>
      <p:sp>
        <p:nvSpPr>
          <p:cNvPr id="43" name="Google Shape;43;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44" name="Google Shape;4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28.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theme" Target="../theme/theme2.xml"/><Relationship Id="rId14" Type="http://schemas.openxmlformats.org/officeDocument/2006/relationships/slideLayout" Target="../slideLayouts/slideLayout1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1016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Font typeface="Georgia"/>
              <a:buNone/>
              <a:defRPr b="1" sz="2800">
                <a:solidFill>
                  <a:schemeClr val="dk1"/>
                </a:solidFill>
                <a:latin typeface="Georgia"/>
                <a:ea typeface="Georgia"/>
                <a:cs typeface="Georgia"/>
                <a:sym typeface="Georgia"/>
              </a:defRPr>
            </a:lvl1pPr>
            <a:lvl2pPr lvl="1" rtl="0">
              <a:spcBef>
                <a:spcPts val="0"/>
              </a:spcBef>
              <a:spcAft>
                <a:spcPts val="0"/>
              </a:spcAft>
              <a:buClr>
                <a:schemeClr val="dk1"/>
              </a:buClr>
              <a:buSzPts val="2800"/>
              <a:buFont typeface="Georgia"/>
              <a:buNone/>
              <a:defRPr sz="2800">
                <a:solidFill>
                  <a:schemeClr val="dk1"/>
                </a:solidFill>
                <a:latin typeface="Georgia"/>
                <a:ea typeface="Georgia"/>
                <a:cs typeface="Georgia"/>
                <a:sym typeface="Georgia"/>
              </a:defRPr>
            </a:lvl2pPr>
            <a:lvl3pPr lvl="2" rtl="0">
              <a:spcBef>
                <a:spcPts val="0"/>
              </a:spcBef>
              <a:spcAft>
                <a:spcPts val="0"/>
              </a:spcAft>
              <a:buClr>
                <a:schemeClr val="dk1"/>
              </a:buClr>
              <a:buSzPts val="2800"/>
              <a:buFont typeface="Georgia"/>
              <a:buNone/>
              <a:defRPr sz="2800">
                <a:solidFill>
                  <a:schemeClr val="dk1"/>
                </a:solidFill>
                <a:latin typeface="Georgia"/>
                <a:ea typeface="Georgia"/>
                <a:cs typeface="Georgia"/>
                <a:sym typeface="Georgia"/>
              </a:defRPr>
            </a:lvl3pPr>
            <a:lvl4pPr lvl="3" rtl="0">
              <a:spcBef>
                <a:spcPts val="0"/>
              </a:spcBef>
              <a:spcAft>
                <a:spcPts val="0"/>
              </a:spcAft>
              <a:buClr>
                <a:schemeClr val="dk1"/>
              </a:buClr>
              <a:buSzPts val="2800"/>
              <a:buFont typeface="Georgia"/>
              <a:buNone/>
              <a:defRPr sz="2800">
                <a:solidFill>
                  <a:schemeClr val="dk1"/>
                </a:solidFill>
                <a:latin typeface="Georgia"/>
                <a:ea typeface="Georgia"/>
                <a:cs typeface="Georgia"/>
                <a:sym typeface="Georgia"/>
              </a:defRPr>
            </a:lvl4pPr>
            <a:lvl5pPr lvl="4" rtl="0">
              <a:spcBef>
                <a:spcPts val="0"/>
              </a:spcBef>
              <a:spcAft>
                <a:spcPts val="0"/>
              </a:spcAft>
              <a:buClr>
                <a:schemeClr val="dk1"/>
              </a:buClr>
              <a:buSzPts val="2800"/>
              <a:buFont typeface="Georgia"/>
              <a:buNone/>
              <a:defRPr sz="2800">
                <a:solidFill>
                  <a:schemeClr val="dk1"/>
                </a:solidFill>
                <a:latin typeface="Georgia"/>
                <a:ea typeface="Georgia"/>
                <a:cs typeface="Georgia"/>
                <a:sym typeface="Georgia"/>
              </a:defRPr>
            </a:lvl5pPr>
            <a:lvl6pPr lvl="5" rtl="0">
              <a:spcBef>
                <a:spcPts val="0"/>
              </a:spcBef>
              <a:spcAft>
                <a:spcPts val="0"/>
              </a:spcAft>
              <a:buClr>
                <a:schemeClr val="dk1"/>
              </a:buClr>
              <a:buSzPts val="2800"/>
              <a:buFont typeface="Georgia"/>
              <a:buNone/>
              <a:defRPr sz="2800">
                <a:solidFill>
                  <a:schemeClr val="dk1"/>
                </a:solidFill>
                <a:latin typeface="Georgia"/>
                <a:ea typeface="Georgia"/>
                <a:cs typeface="Georgia"/>
                <a:sym typeface="Georgia"/>
              </a:defRPr>
            </a:lvl6pPr>
            <a:lvl7pPr lvl="6" rtl="0">
              <a:spcBef>
                <a:spcPts val="0"/>
              </a:spcBef>
              <a:spcAft>
                <a:spcPts val="0"/>
              </a:spcAft>
              <a:buClr>
                <a:schemeClr val="dk1"/>
              </a:buClr>
              <a:buSzPts val="2800"/>
              <a:buFont typeface="Georgia"/>
              <a:buNone/>
              <a:defRPr sz="2800">
                <a:solidFill>
                  <a:schemeClr val="dk1"/>
                </a:solidFill>
                <a:latin typeface="Georgia"/>
                <a:ea typeface="Georgia"/>
                <a:cs typeface="Georgia"/>
                <a:sym typeface="Georgia"/>
              </a:defRPr>
            </a:lvl7pPr>
            <a:lvl8pPr lvl="7" rtl="0">
              <a:spcBef>
                <a:spcPts val="0"/>
              </a:spcBef>
              <a:spcAft>
                <a:spcPts val="0"/>
              </a:spcAft>
              <a:buClr>
                <a:schemeClr val="dk1"/>
              </a:buClr>
              <a:buSzPts val="2800"/>
              <a:buFont typeface="Georgia"/>
              <a:buNone/>
              <a:defRPr sz="2800">
                <a:solidFill>
                  <a:schemeClr val="dk1"/>
                </a:solidFill>
                <a:latin typeface="Georgia"/>
                <a:ea typeface="Georgia"/>
                <a:cs typeface="Georgia"/>
                <a:sym typeface="Georgia"/>
              </a:defRPr>
            </a:lvl8pPr>
            <a:lvl9pPr lvl="8" rtl="0">
              <a:spcBef>
                <a:spcPts val="0"/>
              </a:spcBef>
              <a:spcAft>
                <a:spcPts val="0"/>
              </a:spcAft>
              <a:buClr>
                <a:schemeClr val="dk1"/>
              </a:buClr>
              <a:buSzPts val="2800"/>
              <a:buFont typeface="Georgia"/>
              <a:buNone/>
              <a:defRPr sz="2800">
                <a:solidFill>
                  <a:schemeClr val="dk1"/>
                </a:solidFill>
                <a:latin typeface="Georgia"/>
                <a:ea typeface="Georgia"/>
                <a:cs typeface="Georgia"/>
                <a:sym typeface="Georgia"/>
              </a:defRPr>
            </a:lvl9pPr>
          </a:lstStyle>
          <a:p/>
        </p:txBody>
      </p:sp>
      <p:sp>
        <p:nvSpPr>
          <p:cNvPr id="7" name="Google Shape;7;p1"/>
          <p:cNvSpPr txBox="1"/>
          <p:nvPr>
            <p:ph idx="1" type="body"/>
          </p:nvPr>
        </p:nvSpPr>
        <p:spPr>
          <a:xfrm>
            <a:off x="311700" y="1762125"/>
            <a:ext cx="8520600" cy="28068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Font typeface="Lucida Sans"/>
              <a:buChar char="●"/>
              <a:defRPr sz="1800">
                <a:solidFill>
                  <a:schemeClr val="dk2"/>
                </a:solidFill>
                <a:latin typeface="Lucida Sans"/>
                <a:ea typeface="Lucida Sans"/>
                <a:cs typeface="Lucida Sans"/>
                <a:sym typeface="Lucida Sans"/>
              </a:defRPr>
            </a:lvl1pPr>
            <a:lvl2pPr indent="-317500" lvl="1" marL="914400" rtl="0">
              <a:lnSpc>
                <a:spcPct val="115000"/>
              </a:lnSpc>
              <a:spcBef>
                <a:spcPts val="1600"/>
              </a:spcBef>
              <a:spcAft>
                <a:spcPts val="0"/>
              </a:spcAft>
              <a:buClr>
                <a:schemeClr val="dk2"/>
              </a:buClr>
              <a:buSzPts val="1400"/>
              <a:buFont typeface="Lucida Sans"/>
              <a:buChar char="○"/>
              <a:defRPr>
                <a:solidFill>
                  <a:schemeClr val="dk2"/>
                </a:solidFill>
                <a:latin typeface="Lucida Sans"/>
                <a:ea typeface="Lucida Sans"/>
                <a:cs typeface="Lucida Sans"/>
                <a:sym typeface="Lucida Sans"/>
              </a:defRPr>
            </a:lvl2pPr>
            <a:lvl3pPr indent="-317500" lvl="2" marL="1371600" rtl="0">
              <a:lnSpc>
                <a:spcPct val="115000"/>
              </a:lnSpc>
              <a:spcBef>
                <a:spcPts val="1600"/>
              </a:spcBef>
              <a:spcAft>
                <a:spcPts val="0"/>
              </a:spcAft>
              <a:buClr>
                <a:schemeClr val="dk2"/>
              </a:buClr>
              <a:buSzPts val="1400"/>
              <a:buFont typeface="Lucida Sans"/>
              <a:buChar char="■"/>
              <a:defRPr>
                <a:solidFill>
                  <a:schemeClr val="dk2"/>
                </a:solidFill>
                <a:latin typeface="Lucida Sans"/>
                <a:ea typeface="Lucida Sans"/>
                <a:cs typeface="Lucida Sans"/>
                <a:sym typeface="Lucida Sans"/>
              </a:defRPr>
            </a:lvl3pPr>
            <a:lvl4pPr indent="-317500" lvl="3" marL="1828800" rtl="0">
              <a:lnSpc>
                <a:spcPct val="115000"/>
              </a:lnSpc>
              <a:spcBef>
                <a:spcPts val="1600"/>
              </a:spcBef>
              <a:spcAft>
                <a:spcPts val="0"/>
              </a:spcAft>
              <a:buClr>
                <a:schemeClr val="dk2"/>
              </a:buClr>
              <a:buSzPts val="1400"/>
              <a:buFont typeface="Lucida Sans"/>
              <a:buChar char="●"/>
              <a:defRPr>
                <a:solidFill>
                  <a:schemeClr val="dk2"/>
                </a:solidFill>
                <a:latin typeface="Lucida Sans"/>
                <a:ea typeface="Lucida Sans"/>
                <a:cs typeface="Lucida Sans"/>
                <a:sym typeface="Lucida Sans"/>
              </a:defRPr>
            </a:lvl4pPr>
            <a:lvl5pPr indent="-317500" lvl="4" marL="2286000" rtl="0">
              <a:lnSpc>
                <a:spcPct val="115000"/>
              </a:lnSpc>
              <a:spcBef>
                <a:spcPts val="1600"/>
              </a:spcBef>
              <a:spcAft>
                <a:spcPts val="0"/>
              </a:spcAft>
              <a:buClr>
                <a:schemeClr val="dk2"/>
              </a:buClr>
              <a:buSzPts val="1400"/>
              <a:buFont typeface="Lucida Sans"/>
              <a:buChar char="○"/>
              <a:defRPr>
                <a:solidFill>
                  <a:schemeClr val="dk2"/>
                </a:solidFill>
                <a:latin typeface="Lucida Sans"/>
                <a:ea typeface="Lucida Sans"/>
                <a:cs typeface="Lucida Sans"/>
                <a:sym typeface="Lucida Sans"/>
              </a:defRPr>
            </a:lvl5pPr>
            <a:lvl6pPr indent="-317500" lvl="5" marL="2743200" rtl="0">
              <a:lnSpc>
                <a:spcPct val="115000"/>
              </a:lnSpc>
              <a:spcBef>
                <a:spcPts val="1600"/>
              </a:spcBef>
              <a:spcAft>
                <a:spcPts val="0"/>
              </a:spcAft>
              <a:buClr>
                <a:schemeClr val="dk2"/>
              </a:buClr>
              <a:buSzPts val="1400"/>
              <a:buFont typeface="Lucida Sans"/>
              <a:buChar char="■"/>
              <a:defRPr>
                <a:solidFill>
                  <a:schemeClr val="dk2"/>
                </a:solidFill>
                <a:latin typeface="Lucida Sans"/>
                <a:ea typeface="Lucida Sans"/>
                <a:cs typeface="Lucida Sans"/>
                <a:sym typeface="Lucida Sans"/>
              </a:defRPr>
            </a:lvl6pPr>
            <a:lvl7pPr indent="-317500" lvl="6" marL="3200400" rtl="0">
              <a:lnSpc>
                <a:spcPct val="115000"/>
              </a:lnSpc>
              <a:spcBef>
                <a:spcPts val="1600"/>
              </a:spcBef>
              <a:spcAft>
                <a:spcPts val="0"/>
              </a:spcAft>
              <a:buClr>
                <a:schemeClr val="dk2"/>
              </a:buClr>
              <a:buSzPts val="1400"/>
              <a:buFont typeface="Lucida Sans"/>
              <a:buChar char="●"/>
              <a:defRPr>
                <a:solidFill>
                  <a:schemeClr val="dk2"/>
                </a:solidFill>
                <a:latin typeface="Lucida Sans"/>
                <a:ea typeface="Lucida Sans"/>
                <a:cs typeface="Lucida Sans"/>
                <a:sym typeface="Lucida Sans"/>
              </a:defRPr>
            </a:lvl7pPr>
            <a:lvl8pPr indent="-317500" lvl="7" marL="3657600" rtl="0">
              <a:lnSpc>
                <a:spcPct val="115000"/>
              </a:lnSpc>
              <a:spcBef>
                <a:spcPts val="1600"/>
              </a:spcBef>
              <a:spcAft>
                <a:spcPts val="0"/>
              </a:spcAft>
              <a:buClr>
                <a:schemeClr val="dk2"/>
              </a:buClr>
              <a:buSzPts val="1400"/>
              <a:buFont typeface="Lucida Sans"/>
              <a:buChar char="○"/>
              <a:defRPr>
                <a:solidFill>
                  <a:schemeClr val="dk2"/>
                </a:solidFill>
                <a:latin typeface="Lucida Sans"/>
                <a:ea typeface="Lucida Sans"/>
                <a:cs typeface="Lucida Sans"/>
                <a:sym typeface="Lucida Sans"/>
              </a:defRPr>
            </a:lvl8pPr>
            <a:lvl9pPr indent="-317500" lvl="8" marL="4114800" rtl="0">
              <a:lnSpc>
                <a:spcPct val="115000"/>
              </a:lnSpc>
              <a:spcBef>
                <a:spcPts val="1600"/>
              </a:spcBef>
              <a:spcAft>
                <a:spcPts val="1600"/>
              </a:spcAft>
              <a:buClr>
                <a:schemeClr val="dk2"/>
              </a:buClr>
              <a:buSzPts val="1400"/>
              <a:buFont typeface="Lucida Sans"/>
              <a:buChar char="■"/>
              <a:defRPr>
                <a:solidFill>
                  <a:schemeClr val="dk2"/>
                </a:solidFill>
                <a:latin typeface="Lucida Sans"/>
                <a:ea typeface="Lucida Sans"/>
                <a:cs typeface="Lucida Sans"/>
                <a:sym typeface="Lucida Sans"/>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9" name="Google Shape;9;p1"/>
          <p:cNvSpPr txBox="1"/>
          <p:nvPr/>
        </p:nvSpPr>
        <p:spPr>
          <a:xfrm>
            <a:off x="441550" y="1071750"/>
            <a:ext cx="87024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800">
              <a:solidFill>
                <a:schemeClr val="dk2"/>
              </a:solidFill>
              <a:latin typeface="Lucida Sans"/>
              <a:ea typeface="Lucida Sans"/>
              <a:cs typeface="Lucida Sans"/>
              <a:sym typeface="Lucida Sans"/>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12.png"/><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image" Target="../media/image13.png"/><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23.png"/><Relationship Id="rId4" Type="http://schemas.openxmlformats.org/officeDocument/2006/relationships/image" Target="../media/image27.png"/><Relationship Id="rId5" Type="http://schemas.openxmlformats.org/officeDocument/2006/relationships/image" Target="../media/image2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26.png"/><Relationship Id="rId4" Type="http://schemas.openxmlformats.org/officeDocument/2006/relationships/image" Target="../media/image20.png"/><Relationship Id="rId5" Type="http://schemas.openxmlformats.org/officeDocument/2006/relationships/image" Target="../media/image3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34.png"/><Relationship Id="rId4" Type="http://schemas.openxmlformats.org/officeDocument/2006/relationships/image" Target="../media/image36.png"/><Relationship Id="rId5" Type="http://schemas.openxmlformats.org/officeDocument/2006/relationships/image" Target="../media/image2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 Id="rId3" Type="http://schemas.openxmlformats.org/officeDocument/2006/relationships/image" Target="../media/image33.png"/><Relationship Id="rId4" Type="http://schemas.openxmlformats.org/officeDocument/2006/relationships/image" Target="../media/image24.png"/><Relationship Id="rId5" Type="http://schemas.openxmlformats.org/officeDocument/2006/relationships/image" Target="../media/image3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0.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 Id="rId3" Type="http://schemas.openxmlformats.org/officeDocument/2006/relationships/image" Target="../media/image3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3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4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3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3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7.xml"/><Relationship Id="rId3" Type="http://schemas.openxmlformats.org/officeDocument/2006/relationships/image" Target="../media/image40.png"/><Relationship Id="rId4" Type="http://schemas.openxmlformats.org/officeDocument/2006/relationships/image" Target="../media/image4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 Id="rId3" Type="http://schemas.openxmlformats.org/officeDocument/2006/relationships/image" Target="../media/image45.png"/><Relationship Id="rId4" Type="http://schemas.openxmlformats.org/officeDocument/2006/relationships/image" Target="../media/image3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4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8.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5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49.jpg"/><Relationship Id="rId4" Type="http://schemas.openxmlformats.org/officeDocument/2006/relationships/image" Target="../media/image4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5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53.png"/><Relationship Id="rId4" Type="http://schemas.openxmlformats.org/officeDocument/2006/relationships/image" Target="../media/image48.png"/><Relationship Id="rId5" Type="http://schemas.openxmlformats.org/officeDocument/2006/relationships/image" Target="../media/image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50.png"/><Relationship Id="rId4" Type="http://schemas.openxmlformats.org/officeDocument/2006/relationships/image" Target="../media/image5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5.xml"/><Relationship Id="rId3" Type="http://schemas.openxmlformats.org/officeDocument/2006/relationships/image" Target="../media/image43.png"/><Relationship Id="rId4" Type="http://schemas.openxmlformats.org/officeDocument/2006/relationships/image" Target="../media/image4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6.xml"/><Relationship Id="rId3" Type="http://schemas.openxmlformats.org/officeDocument/2006/relationships/image" Target="../media/image55.png"/><Relationship Id="rId4" Type="http://schemas.openxmlformats.org/officeDocument/2006/relationships/image" Target="../media/image5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4.png"/><Relationship Id="rId4" Type="http://schemas.openxmlformats.org/officeDocument/2006/relationships/image" Target="../media/image16.png"/><Relationship Id="rId5"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5.png"/><Relationship Id="rId4" Type="http://schemas.openxmlformats.org/officeDocument/2006/relationships/image" Target="../media/image18.png"/><Relationship Id="rId5" Type="http://schemas.openxmlformats.org/officeDocument/2006/relationships/image" Target="../media/image1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1.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sp>
        <p:nvSpPr>
          <p:cNvPr id="64" name="Google Shape;64;p15"/>
          <p:cNvSpPr txBox="1"/>
          <p:nvPr>
            <p:ph type="ctrTitle"/>
          </p:nvPr>
        </p:nvSpPr>
        <p:spPr>
          <a:xfrm>
            <a:off x="311700" y="1864475"/>
            <a:ext cx="8520600" cy="932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4400"/>
              <a:t>Stock Prediction Using ML Tools</a:t>
            </a:r>
            <a:endParaRPr sz="4400"/>
          </a:p>
        </p:txBody>
      </p:sp>
      <p:sp>
        <p:nvSpPr>
          <p:cNvPr id="65" name="Google Shape;65;p15"/>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Harnessing the Power of Social Media</a:t>
            </a:r>
            <a:endParaRPr/>
          </a:p>
        </p:txBody>
      </p:sp>
      <p:sp>
        <p:nvSpPr>
          <p:cNvPr id="66" name="Google Shape;66;p15"/>
          <p:cNvSpPr txBox="1"/>
          <p:nvPr/>
        </p:nvSpPr>
        <p:spPr>
          <a:xfrm>
            <a:off x="2328300" y="3581625"/>
            <a:ext cx="44874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666666"/>
                </a:solidFill>
              </a:rPr>
              <a:t>Tori Davis, Dominic Lim, Ria Mahajan, Javier Rondon</a:t>
            </a:r>
            <a:endParaRPr>
              <a:solidFill>
                <a:srgbClr val="666666"/>
              </a:solidFill>
            </a:endParaRPr>
          </a:p>
        </p:txBody>
      </p:sp>
      <p:pic>
        <p:nvPicPr>
          <p:cNvPr id="67" name="Google Shape;67;p15"/>
          <p:cNvPicPr preferRelativeResize="0"/>
          <p:nvPr/>
        </p:nvPicPr>
        <p:blipFill>
          <a:blip r:embed="rId3">
            <a:alphaModFix/>
          </a:blip>
          <a:stretch>
            <a:fillRect/>
          </a:stretch>
        </p:blipFill>
        <p:spPr>
          <a:xfrm>
            <a:off x="3762600" y="65800"/>
            <a:ext cx="1345900" cy="127350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pic>
        <p:nvPicPr>
          <p:cNvPr id="132" name="Google Shape;132;p24"/>
          <p:cNvPicPr preferRelativeResize="0"/>
          <p:nvPr/>
        </p:nvPicPr>
        <p:blipFill rotWithShape="1">
          <a:blip r:embed="rId3">
            <a:alphaModFix/>
          </a:blip>
          <a:srcRect b="40398" l="0" r="0" t="0"/>
          <a:stretch/>
        </p:blipFill>
        <p:spPr>
          <a:xfrm>
            <a:off x="0" y="0"/>
            <a:ext cx="5947250" cy="2884025"/>
          </a:xfrm>
          <a:prstGeom prst="rect">
            <a:avLst/>
          </a:prstGeom>
          <a:noFill/>
          <a:ln>
            <a:noFill/>
          </a:ln>
        </p:spPr>
      </p:pic>
      <p:pic>
        <p:nvPicPr>
          <p:cNvPr id="133" name="Google Shape;133;p24"/>
          <p:cNvPicPr preferRelativeResize="0"/>
          <p:nvPr/>
        </p:nvPicPr>
        <p:blipFill rotWithShape="1">
          <a:blip r:embed="rId3">
            <a:alphaModFix/>
          </a:blip>
          <a:srcRect b="0" l="0" r="0" t="59604"/>
          <a:stretch/>
        </p:blipFill>
        <p:spPr>
          <a:xfrm>
            <a:off x="3422875" y="2764850"/>
            <a:ext cx="5734174" cy="1884625"/>
          </a:xfrm>
          <a:prstGeom prst="rect">
            <a:avLst/>
          </a:prstGeom>
          <a:noFill/>
          <a:ln>
            <a:noFill/>
          </a:ln>
        </p:spPr>
      </p:pic>
      <p:graphicFrame>
        <p:nvGraphicFramePr>
          <p:cNvPr id="134" name="Google Shape;134;p24"/>
          <p:cNvGraphicFramePr/>
          <p:nvPr/>
        </p:nvGraphicFramePr>
        <p:xfrm>
          <a:off x="6629700" y="742775"/>
          <a:ext cx="3000000" cy="3000000"/>
        </p:xfrm>
        <a:graphic>
          <a:graphicData uri="http://schemas.openxmlformats.org/drawingml/2006/table">
            <a:tbl>
              <a:tblPr>
                <a:noFill/>
                <a:tableStyleId>{7AF2444C-DCA7-4916-92F9-091FA5C83E52}</a:tableStyleId>
              </a:tblPr>
              <a:tblGrid>
                <a:gridCol w="539350"/>
                <a:gridCol w="1416750"/>
              </a:tblGrid>
              <a:tr h="335225">
                <a:tc>
                  <a:txBody>
                    <a:bodyPr/>
                    <a:lstStyle/>
                    <a:p>
                      <a:pPr indent="0" lvl="0" marL="0" rtl="0" algn="l">
                        <a:spcBef>
                          <a:spcPts val="0"/>
                        </a:spcBef>
                        <a:spcAft>
                          <a:spcPts val="0"/>
                        </a:spcAft>
                        <a:buNone/>
                      </a:pPr>
                      <a:r>
                        <a:rPr b="1" lang="en" sz="1000"/>
                        <a:t>Color</a:t>
                      </a:r>
                      <a:endParaRPr b="1" sz="1000"/>
                    </a:p>
                  </a:txBody>
                  <a:tcPr marT="91425" marB="91425" marR="91425" marL="91425"/>
                </a:tc>
                <a:tc>
                  <a:txBody>
                    <a:bodyPr/>
                    <a:lstStyle/>
                    <a:p>
                      <a:pPr indent="0" lvl="0" marL="0" rtl="0" algn="l">
                        <a:spcBef>
                          <a:spcPts val="0"/>
                        </a:spcBef>
                        <a:spcAft>
                          <a:spcPts val="0"/>
                        </a:spcAft>
                        <a:buNone/>
                      </a:pPr>
                      <a:r>
                        <a:rPr b="1" lang="en" sz="1000"/>
                        <a:t>Milestone</a:t>
                      </a:r>
                      <a:endParaRPr b="1" sz="1000"/>
                    </a:p>
                  </a:txBody>
                  <a:tcPr marT="91425" marB="91425" marR="91425" marL="91425"/>
                </a:tc>
              </a:tr>
              <a:tr h="335300">
                <a:tc>
                  <a:txBody>
                    <a:bodyPr/>
                    <a:lstStyle/>
                    <a:p>
                      <a:pPr indent="0" lvl="0" marL="0" rtl="0" algn="l">
                        <a:spcBef>
                          <a:spcPts val="0"/>
                        </a:spcBef>
                        <a:spcAft>
                          <a:spcPts val="0"/>
                        </a:spcAft>
                        <a:buNone/>
                      </a:pPr>
                      <a:r>
                        <a:rPr lang="en" sz="1000"/>
                        <a:t>Blue</a:t>
                      </a:r>
                      <a:endParaRPr sz="1000"/>
                    </a:p>
                  </a:txBody>
                  <a:tcPr marT="91425" marB="91425" marR="91425" marL="91425">
                    <a:solidFill>
                      <a:srgbClr val="C9DAF8"/>
                    </a:solidFill>
                  </a:tcPr>
                </a:tc>
                <a:tc>
                  <a:txBody>
                    <a:bodyPr/>
                    <a:lstStyle/>
                    <a:p>
                      <a:pPr indent="0" lvl="0" marL="0" rtl="0" algn="l">
                        <a:spcBef>
                          <a:spcPts val="0"/>
                        </a:spcBef>
                        <a:spcAft>
                          <a:spcPts val="0"/>
                        </a:spcAft>
                        <a:buNone/>
                      </a:pPr>
                      <a:r>
                        <a:rPr lang="en" sz="1000"/>
                        <a:t>Positive Returns</a:t>
                      </a:r>
                      <a:endParaRPr sz="1000"/>
                    </a:p>
                  </a:txBody>
                  <a:tcPr marT="91425" marB="91425" marR="91425" marL="91425">
                    <a:solidFill>
                      <a:srgbClr val="C9DAF8"/>
                    </a:solidFill>
                  </a:tcPr>
                </a:tc>
              </a:tr>
              <a:tr h="335300">
                <a:tc>
                  <a:txBody>
                    <a:bodyPr/>
                    <a:lstStyle/>
                    <a:p>
                      <a:pPr indent="0" lvl="0" marL="0" rtl="0" algn="l">
                        <a:spcBef>
                          <a:spcPts val="0"/>
                        </a:spcBef>
                        <a:spcAft>
                          <a:spcPts val="0"/>
                        </a:spcAft>
                        <a:buNone/>
                      </a:pPr>
                      <a:r>
                        <a:rPr lang="en" sz="1000"/>
                        <a:t>Red</a:t>
                      </a:r>
                      <a:endParaRPr sz="1000"/>
                    </a:p>
                  </a:txBody>
                  <a:tcPr marT="91425" marB="91425" marR="91425" marL="91425">
                    <a:solidFill>
                      <a:srgbClr val="F4CCCC"/>
                    </a:solidFill>
                  </a:tcPr>
                </a:tc>
                <a:tc>
                  <a:txBody>
                    <a:bodyPr/>
                    <a:lstStyle/>
                    <a:p>
                      <a:pPr indent="0" lvl="0" marL="0" rtl="0" algn="l">
                        <a:spcBef>
                          <a:spcPts val="0"/>
                        </a:spcBef>
                        <a:spcAft>
                          <a:spcPts val="0"/>
                        </a:spcAft>
                        <a:buNone/>
                      </a:pPr>
                      <a:r>
                        <a:rPr lang="en" sz="1000"/>
                        <a:t>Negative Returns</a:t>
                      </a:r>
                      <a:endParaRPr sz="1000"/>
                    </a:p>
                  </a:txBody>
                  <a:tcPr marT="91425" marB="91425" marR="91425" marL="91425">
                    <a:solidFill>
                      <a:srgbClr val="F4CCCC"/>
                    </a:solidFill>
                  </a:tcPr>
                </a:tc>
              </a:tr>
            </a:tbl>
          </a:graphicData>
        </a:graphic>
      </p:graphicFrame>
      <p:sp>
        <p:nvSpPr>
          <p:cNvPr id="135" name="Google Shape;135;p24"/>
          <p:cNvSpPr txBox="1"/>
          <p:nvPr/>
        </p:nvSpPr>
        <p:spPr>
          <a:xfrm>
            <a:off x="6317750" y="181925"/>
            <a:ext cx="2580000" cy="477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900">
                <a:latin typeface="Georgia"/>
                <a:ea typeface="Georgia"/>
                <a:cs typeface="Georgia"/>
                <a:sym typeface="Georgia"/>
              </a:rPr>
              <a:t>TSLA Milestones</a:t>
            </a:r>
            <a:endParaRPr b="1" sz="1900">
              <a:latin typeface="Georgia"/>
              <a:ea typeface="Georgia"/>
              <a:cs typeface="Georgia"/>
              <a:sym typeface="Georgia"/>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5"/>
          <p:cNvSpPr txBox="1"/>
          <p:nvPr>
            <p:ph type="title"/>
          </p:nvPr>
        </p:nvSpPr>
        <p:spPr>
          <a:xfrm>
            <a:off x="311700" y="445025"/>
            <a:ext cx="8520600" cy="101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AAPL </a:t>
            </a:r>
            <a:r>
              <a:rPr lang="en"/>
              <a:t>Sentiment Correlation</a:t>
            </a:r>
            <a:endParaRPr/>
          </a:p>
        </p:txBody>
      </p:sp>
      <p:sp>
        <p:nvSpPr>
          <p:cNvPr id="141" name="Google Shape;141;p25"/>
          <p:cNvSpPr txBox="1"/>
          <p:nvPr>
            <p:ph idx="1" type="body"/>
          </p:nvPr>
        </p:nvSpPr>
        <p:spPr>
          <a:xfrm>
            <a:off x="311700" y="1762125"/>
            <a:ext cx="3393300" cy="15306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Apple was relatively more stable than Tesla</a:t>
            </a:r>
            <a:endParaRPr/>
          </a:p>
          <a:p>
            <a:pPr indent="-317500" lvl="1" marL="914400" rtl="0" algn="l">
              <a:spcBef>
                <a:spcPts val="0"/>
              </a:spcBef>
              <a:spcAft>
                <a:spcPts val="0"/>
              </a:spcAft>
              <a:buSzPts val="1400"/>
              <a:buChar char="○"/>
            </a:pPr>
            <a:r>
              <a:rPr lang="en"/>
              <a:t>Decreases were related to larger </a:t>
            </a:r>
            <a:r>
              <a:rPr lang="en"/>
              <a:t>market</a:t>
            </a:r>
            <a:endParaRPr/>
          </a:p>
          <a:p>
            <a:pPr indent="0" lvl="0" marL="0" rtl="0" algn="l">
              <a:spcBef>
                <a:spcPts val="0"/>
              </a:spcBef>
              <a:spcAft>
                <a:spcPts val="0"/>
              </a:spcAft>
              <a:buNone/>
            </a:pPr>
            <a:r>
              <a:t/>
            </a:r>
            <a:endParaRPr/>
          </a:p>
        </p:txBody>
      </p:sp>
      <p:graphicFrame>
        <p:nvGraphicFramePr>
          <p:cNvPr id="142" name="Google Shape;142;p25"/>
          <p:cNvGraphicFramePr/>
          <p:nvPr/>
        </p:nvGraphicFramePr>
        <p:xfrm>
          <a:off x="3705000" y="1362275"/>
          <a:ext cx="3000000" cy="3000000"/>
        </p:xfrm>
        <a:graphic>
          <a:graphicData uri="http://schemas.openxmlformats.org/drawingml/2006/table">
            <a:tbl>
              <a:tblPr>
                <a:noFill/>
                <a:tableStyleId>{0EFF166F-47B9-4FEB-ABCA-7BE0CF1BF90C}</a:tableStyleId>
              </a:tblPr>
              <a:tblGrid>
                <a:gridCol w="1431400"/>
                <a:gridCol w="1142225"/>
                <a:gridCol w="2599675"/>
              </a:tblGrid>
              <a:tr h="240675">
                <a:tc>
                  <a:txBody>
                    <a:bodyPr/>
                    <a:lstStyle/>
                    <a:p>
                      <a:pPr indent="0" lvl="0" marL="0" rtl="0" algn="l">
                        <a:lnSpc>
                          <a:spcPct val="115000"/>
                        </a:lnSpc>
                        <a:spcBef>
                          <a:spcPts val="0"/>
                        </a:spcBef>
                        <a:spcAft>
                          <a:spcPts val="0"/>
                        </a:spcAft>
                        <a:buNone/>
                      </a:pPr>
                      <a:r>
                        <a:rPr b="1" lang="en" sz="1100">
                          <a:latin typeface="Calibri"/>
                          <a:ea typeface="Calibri"/>
                          <a:cs typeface="Calibri"/>
                          <a:sym typeface="Calibri"/>
                        </a:rPr>
                        <a:t>Date</a:t>
                      </a:r>
                      <a:endParaRPr b="1" sz="1100">
                        <a:latin typeface="Calibri"/>
                        <a:ea typeface="Calibri"/>
                        <a:cs typeface="Calibri"/>
                        <a:sym typeface="Calibri"/>
                      </a:endParaRPr>
                    </a:p>
                  </a:txBody>
                  <a:tcPr marT="25400" marB="25400" marR="38100" marL="38100">
                    <a:lnL cap="flat" cmpd="sng" w="12650">
                      <a:solidFill>
                        <a:srgbClr val="A3A3A3"/>
                      </a:solidFill>
                      <a:prstDash val="solid"/>
                      <a:round/>
                      <a:headEnd len="sm" w="sm" type="none"/>
                      <a:tailEnd len="sm" w="sm" type="none"/>
                    </a:lnL>
                    <a:lnR cap="flat" cmpd="sng" w="12650">
                      <a:solidFill>
                        <a:srgbClr val="A3A3A3"/>
                      </a:solidFill>
                      <a:prstDash val="solid"/>
                      <a:round/>
                      <a:headEnd len="sm" w="sm" type="none"/>
                      <a:tailEnd len="sm" w="sm" type="none"/>
                    </a:lnR>
                    <a:lnT cap="flat" cmpd="sng" w="12650">
                      <a:solidFill>
                        <a:srgbClr val="A3A3A3"/>
                      </a:solidFill>
                      <a:prstDash val="solid"/>
                      <a:round/>
                      <a:headEnd len="sm" w="sm" type="none"/>
                      <a:tailEnd len="sm" w="sm" type="none"/>
                    </a:lnT>
                    <a:lnB cap="flat" cmpd="sng" w="12650">
                      <a:solidFill>
                        <a:srgbClr val="A3A3A3"/>
                      </a:solidFill>
                      <a:prstDash val="solid"/>
                      <a:round/>
                      <a:headEnd len="sm" w="sm" type="none"/>
                      <a:tailEnd len="sm" w="sm" type="none"/>
                    </a:lnB>
                    <a:solidFill>
                      <a:schemeClr val="lt1"/>
                    </a:solidFill>
                  </a:tcPr>
                </a:tc>
                <a:tc>
                  <a:txBody>
                    <a:bodyPr/>
                    <a:lstStyle/>
                    <a:p>
                      <a:pPr indent="0" lvl="0" marL="0" rtl="0" algn="l">
                        <a:lnSpc>
                          <a:spcPct val="115000"/>
                        </a:lnSpc>
                        <a:spcBef>
                          <a:spcPts val="0"/>
                        </a:spcBef>
                        <a:spcAft>
                          <a:spcPts val="0"/>
                        </a:spcAft>
                        <a:buNone/>
                      </a:pPr>
                      <a:r>
                        <a:rPr b="1" lang="en" sz="1100">
                          <a:latin typeface="Calibri"/>
                          <a:ea typeface="Calibri"/>
                          <a:cs typeface="Calibri"/>
                          <a:sym typeface="Calibri"/>
                        </a:rPr>
                        <a:t>Direction Change</a:t>
                      </a:r>
                      <a:endParaRPr b="1" sz="1100">
                        <a:latin typeface="Calibri"/>
                        <a:ea typeface="Calibri"/>
                        <a:cs typeface="Calibri"/>
                        <a:sym typeface="Calibri"/>
                      </a:endParaRPr>
                    </a:p>
                  </a:txBody>
                  <a:tcPr marT="25400" marB="25400" marR="38100" marL="38100">
                    <a:lnL cap="flat" cmpd="sng" w="12650">
                      <a:solidFill>
                        <a:srgbClr val="A3A3A3"/>
                      </a:solidFill>
                      <a:prstDash val="solid"/>
                      <a:round/>
                      <a:headEnd len="sm" w="sm" type="none"/>
                      <a:tailEnd len="sm" w="sm" type="none"/>
                    </a:lnL>
                    <a:lnR cap="flat" cmpd="sng" w="12650">
                      <a:solidFill>
                        <a:srgbClr val="A3A3A3"/>
                      </a:solidFill>
                      <a:prstDash val="solid"/>
                      <a:round/>
                      <a:headEnd len="sm" w="sm" type="none"/>
                      <a:tailEnd len="sm" w="sm" type="none"/>
                    </a:lnR>
                    <a:lnT cap="flat" cmpd="sng" w="12650">
                      <a:solidFill>
                        <a:srgbClr val="A3A3A3"/>
                      </a:solidFill>
                      <a:prstDash val="solid"/>
                      <a:round/>
                      <a:headEnd len="sm" w="sm" type="none"/>
                      <a:tailEnd len="sm" w="sm" type="none"/>
                    </a:lnT>
                    <a:lnB cap="flat" cmpd="sng" w="12650">
                      <a:solidFill>
                        <a:srgbClr val="A3A3A3"/>
                      </a:solidFill>
                      <a:prstDash val="solid"/>
                      <a:round/>
                      <a:headEnd len="sm" w="sm" type="none"/>
                      <a:tailEnd len="sm" w="sm" type="none"/>
                    </a:lnB>
                    <a:solidFill>
                      <a:schemeClr val="lt1"/>
                    </a:solidFill>
                  </a:tcPr>
                </a:tc>
                <a:tc>
                  <a:txBody>
                    <a:bodyPr/>
                    <a:lstStyle/>
                    <a:p>
                      <a:pPr indent="0" lvl="0" marL="0" rtl="0" algn="l">
                        <a:lnSpc>
                          <a:spcPct val="115000"/>
                        </a:lnSpc>
                        <a:spcBef>
                          <a:spcPts val="0"/>
                        </a:spcBef>
                        <a:spcAft>
                          <a:spcPts val="0"/>
                        </a:spcAft>
                        <a:buNone/>
                      </a:pPr>
                      <a:r>
                        <a:rPr b="1" lang="en" sz="1100">
                          <a:latin typeface="Calibri"/>
                          <a:ea typeface="Calibri"/>
                          <a:cs typeface="Calibri"/>
                          <a:sym typeface="Calibri"/>
                        </a:rPr>
                        <a:t>Reason</a:t>
                      </a:r>
                      <a:endParaRPr b="1" sz="1100">
                        <a:latin typeface="Calibri"/>
                        <a:ea typeface="Calibri"/>
                        <a:cs typeface="Calibri"/>
                        <a:sym typeface="Calibri"/>
                      </a:endParaRPr>
                    </a:p>
                  </a:txBody>
                  <a:tcPr marT="25400" marB="25400" marR="38100" marL="38100">
                    <a:lnL cap="flat" cmpd="sng" w="12650">
                      <a:solidFill>
                        <a:srgbClr val="A3A3A3"/>
                      </a:solidFill>
                      <a:prstDash val="solid"/>
                      <a:round/>
                      <a:headEnd len="sm" w="sm" type="none"/>
                      <a:tailEnd len="sm" w="sm" type="none"/>
                    </a:lnL>
                    <a:lnR cap="flat" cmpd="sng" w="12650">
                      <a:solidFill>
                        <a:srgbClr val="A3A3A3"/>
                      </a:solidFill>
                      <a:prstDash val="solid"/>
                      <a:round/>
                      <a:headEnd len="sm" w="sm" type="none"/>
                      <a:tailEnd len="sm" w="sm" type="none"/>
                    </a:lnR>
                    <a:lnT cap="flat" cmpd="sng" w="12650">
                      <a:solidFill>
                        <a:srgbClr val="A3A3A3"/>
                      </a:solidFill>
                      <a:prstDash val="solid"/>
                      <a:round/>
                      <a:headEnd len="sm" w="sm" type="none"/>
                      <a:tailEnd len="sm" w="sm" type="none"/>
                    </a:lnT>
                    <a:lnB cap="flat" cmpd="sng" w="12650">
                      <a:solidFill>
                        <a:srgbClr val="A3A3A3"/>
                      </a:solidFill>
                      <a:prstDash val="solid"/>
                      <a:round/>
                      <a:headEnd len="sm" w="sm" type="none"/>
                      <a:tailEnd len="sm" w="sm" type="none"/>
                    </a:lnB>
                    <a:solidFill>
                      <a:schemeClr val="lt1"/>
                    </a:solidFill>
                  </a:tcPr>
                </a:tc>
              </a:tr>
              <a:tr h="240675">
                <a:tc>
                  <a:txBody>
                    <a:bodyPr/>
                    <a:lstStyle/>
                    <a:p>
                      <a:pPr indent="0" lvl="0" marL="0" rtl="0" algn="l">
                        <a:lnSpc>
                          <a:spcPct val="115000"/>
                        </a:lnSpc>
                        <a:spcBef>
                          <a:spcPts val="0"/>
                        </a:spcBef>
                        <a:spcAft>
                          <a:spcPts val="0"/>
                        </a:spcAft>
                        <a:buNone/>
                      </a:pPr>
                      <a:r>
                        <a:rPr lang="en" sz="1100">
                          <a:latin typeface="Calibri"/>
                          <a:ea typeface="Calibri"/>
                          <a:cs typeface="Calibri"/>
                          <a:sym typeface="Calibri"/>
                        </a:rPr>
                        <a:t>2019-06-07</a:t>
                      </a:r>
                      <a:endParaRPr sz="1100">
                        <a:latin typeface="Calibri"/>
                        <a:ea typeface="Calibri"/>
                        <a:cs typeface="Calibri"/>
                        <a:sym typeface="Calibri"/>
                      </a:endParaRPr>
                    </a:p>
                  </a:txBody>
                  <a:tcPr marT="25400" marB="25400" marR="38100" marL="38100">
                    <a:lnL cap="flat" cmpd="sng" w="12650">
                      <a:solidFill>
                        <a:srgbClr val="A3A3A3"/>
                      </a:solidFill>
                      <a:prstDash val="solid"/>
                      <a:round/>
                      <a:headEnd len="sm" w="sm" type="none"/>
                      <a:tailEnd len="sm" w="sm" type="none"/>
                    </a:lnL>
                    <a:lnR cap="flat" cmpd="sng" w="12650">
                      <a:solidFill>
                        <a:srgbClr val="A3A3A3"/>
                      </a:solidFill>
                      <a:prstDash val="solid"/>
                      <a:round/>
                      <a:headEnd len="sm" w="sm" type="none"/>
                      <a:tailEnd len="sm" w="sm" type="none"/>
                    </a:lnR>
                    <a:lnT cap="flat" cmpd="sng" w="12650">
                      <a:solidFill>
                        <a:srgbClr val="A3A3A3"/>
                      </a:solidFill>
                      <a:prstDash val="solid"/>
                      <a:round/>
                      <a:headEnd len="sm" w="sm" type="none"/>
                      <a:tailEnd len="sm" w="sm" type="none"/>
                    </a:lnT>
                    <a:lnB cap="flat" cmpd="sng" w="12650">
                      <a:solidFill>
                        <a:srgbClr val="A3A3A3"/>
                      </a:solidFill>
                      <a:prstDash val="solid"/>
                      <a:round/>
                      <a:headEnd len="sm" w="sm" type="none"/>
                      <a:tailEnd len="sm" w="sm" type="none"/>
                    </a:lnB>
                  </a:tcPr>
                </a:tc>
                <a:tc>
                  <a:txBody>
                    <a:bodyPr/>
                    <a:lstStyle/>
                    <a:p>
                      <a:pPr indent="0" lvl="0" marL="0" marR="0" rtl="0" algn="ctr">
                        <a:lnSpc>
                          <a:spcPct val="115000"/>
                        </a:lnSpc>
                        <a:spcBef>
                          <a:spcPts val="0"/>
                        </a:spcBef>
                        <a:spcAft>
                          <a:spcPts val="0"/>
                        </a:spcAft>
                        <a:buNone/>
                      </a:pPr>
                      <a:r>
                        <a:rPr lang="en" sz="1100">
                          <a:latin typeface="Calibri"/>
                          <a:ea typeface="Calibri"/>
                          <a:cs typeface="Calibri"/>
                          <a:sym typeface="Calibri"/>
                        </a:rPr>
                        <a:t>↑</a:t>
                      </a:r>
                      <a:endParaRPr sz="1100">
                        <a:latin typeface="Calibri"/>
                        <a:ea typeface="Calibri"/>
                        <a:cs typeface="Calibri"/>
                        <a:sym typeface="Calibri"/>
                      </a:endParaRPr>
                    </a:p>
                  </a:txBody>
                  <a:tcPr marT="25400" marB="25400" marR="38100" marL="38100">
                    <a:lnL cap="flat" cmpd="sng" w="12650">
                      <a:solidFill>
                        <a:srgbClr val="A3A3A3"/>
                      </a:solidFill>
                      <a:prstDash val="solid"/>
                      <a:round/>
                      <a:headEnd len="sm" w="sm" type="none"/>
                      <a:tailEnd len="sm" w="sm" type="none"/>
                    </a:lnL>
                    <a:lnR cap="flat" cmpd="sng" w="12650">
                      <a:solidFill>
                        <a:srgbClr val="A3A3A3"/>
                      </a:solidFill>
                      <a:prstDash val="solid"/>
                      <a:round/>
                      <a:headEnd len="sm" w="sm" type="none"/>
                      <a:tailEnd len="sm" w="sm" type="none"/>
                    </a:lnR>
                    <a:lnT cap="flat" cmpd="sng" w="12650">
                      <a:solidFill>
                        <a:srgbClr val="A3A3A3"/>
                      </a:solidFill>
                      <a:prstDash val="solid"/>
                      <a:round/>
                      <a:headEnd len="sm" w="sm" type="none"/>
                      <a:tailEnd len="sm" w="sm" type="none"/>
                    </a:lnT>
                    <a:lnB cap="flat" cmpd="sng" w="12650">
                      <a:solidFill>
                        <a:srgbClr val="A3A3A3"/>
                      </a:solidFill>
                      <a:prstDash val="solid"/>
                      <a:round/>
                      <a:headEnd len="sm" w="sm" type="none"/>
                      <a:tailEnd len="sm" w="sm" type="none"/>
                    </a:lnB>
                    <a:solidFill>
                      <a:srgbClr val="C9DAF8"/>
                    </a:solidFill>
                  </a:tcPr>
                </a:tc>
                <a:tc>
                  <a:txBody>
                    <a:bodyPr/>
                    <a:lstStyle/>
                    <a:p>
                      <a:pPr indent="0" lvl="0" marL="0" rtl="0" algn="l">
                        <a:lnSpc>
                          <a:spcPct val="115000"/>
                        </a:lnSpc>
                        <a:spcBef>
                          <a:spcPts val="0"/>
                        </a:spcBef>
                        <a:spcAft>
                          <a:spcPts val="0"/>
                        </a:spcAft>
                        <a:buNone/>
                      </a:pPr>
                      <a:r>
                        <a:rPr lang="en" sz="1100">
                          <a:latin typeface="Calibri"/>
                          <a:ea typeface="Calibri"/>
                          <a:cs typeface="Calibri"/>
                          <a:sym typeface="Calibri"/>
                        </a:rPr>
                        <a:t>Stock was undervalued</a:t>
                      </a:r>
                      <a:endParaRPr sz="1100">
                        <a:solidFill>
                          <a:srgbClr val="262626"/>
                        </a:solidFill>
                        <a:latin typeface="Calibri"/>
                        <a:ea typeface="Calibri"/>
                        <a:cs typeface="Calibri"/>
                        <a:sym typeface="Calibri"/>
                      </a:endParaRPr>
                    </a:p>
                  </a:txBody>
                  <a:tcPr marT="25400" marB="25400" marR="38100" marL="38100">
                    <a:lnL cap="flat" cmpd="sng" w="12650">
                      <a:solidFill>
                        <a:srgbClr val="A3A3A3"/>
                      </a:solidFill>
                      <a:prstDash val="solid"/>
                      <a:round/>
                      <a:headEnd len="sm" w="sm" type="none"/>
                      <a:tailEnd len="sm" w="sm" type="none"/>
                    </a:lnL>
                    <a:lnR cap="flat" cmpd="sng" w="12650">
                      <a:solidFill>
                        <a:srgbClr val="A3A3A3"/>
                      </a:solidFill>
                      <a:prstDash val="solid"/>
                      <a:round/>
                      <a:headEnd len="sm" w="sm" type="none"/>
                      <a:tailEnd len="sm" w="sm" type="none"/>
                    </a:lnR>
                    <a:lnT cap="flat" cmpd="sng" w="12650">
                      <a:solidFill>
                        <a:srgbClr val="A3A3A3"/>
                      </a:solidFill>
                      <a:prstDash val="solid"/>
                      <a:round/>
                      <a:headEnd len="sm" w="sm" type="none"/>
                      <a:tailEnd len="sm" w="sm" type="none"/>
                    </a:lnT>
                    <a:lnB cap="flat" cmpd="sng" w="12650">
                      <a:solidFill>
                        <a:srgbClr val="A3A3A3"/>
                      </a:solidFill>
                      <a:prstDash val="solid"/>
                      <a:round/>
                      <a:headEnd len="sm" w="sm" type="none"/>
                      <a:tailEnd len="sm" w="sm" type="none"/>
                    </a:lnB>
                  </a:tcPr>
                </a:tc>
              </a:tr>
              <a:tr h="240675">
                <a:tc>
                  <a:txBody>
                    <a:bodyPr/>
                    <a:lstStyle/>
                    <a:p>
                      <a:pPr indent="0" lvl="0" marL="0" rtl="0" algn="l">
                        <a:lnSpc>
                          <a:spcPct val="115000"/>
                        </a:lnSpc>
                        <a:spcBef>
                          <a:spcPts val="0"/>
                        </a:spcBef>
                        <a:spcAft>
                          <a:spcPts val="0"/>
                        </a:spcAft>
                        <a:buNone/>
                      </a:pPr>
                      <a:r>
                        <a:rPr lang="en" sz="1100">
                          <a:latin typeface="Calibri"/>
                          <a:ea typeface="Calibri"/>
                          <a:cs typeface="Calibri"/>
                          <a:sym typeface="Calibri"/>
                        </a:rPr>
                        <a:t>2020-03-24</a:t>
                      </a:r>
                      <a:endParaRPr sz="1100">
                        <a:latin typeface="Calibri"/>
                        <a:ea typeface="Calibri"/>
                        <a:cs typeface="Calibri"/>
                        <a:sym typeface="Calibri"/>
                      </a:endParaRPr>
                    </a:p>
                  </a:txBody>
                  <a:tcPr marT="25400" marB="25400" marR="38100" marL="38100">
                    <a:lnL cap="flat" cmpd="sng" w="12650">
                      <a:solidFill>
                        <a:srgbClr val="A3A3A3"/>
                      </a:solidFill>
                      <a:prstDash val="solid"/>
                      <a:round/>
                      <a:headEnd len="sm" w="sm" type="none"/>
                      <a:tailEnd len="sm" w="sm" type="none"/>
                    </a:lnL>
                    <a:lnR cap="flat" cmpd="sng" w="12650">
                      <a:solidFill>
                        <a:srgbClr val="A3A3A3"/>
                      </a:solidFill>
                      <a:prstDash val="solid"/>
                      <a:round/>
                      <a:headEnd len="sm" w="sm" type="none"/>
                      <a:tailEnd len="sm" w="sm" type="none"/>
                    </a:lnR>
                    <a:lnT cap="flat" cmpd="sng" w="12650">
                      <a:solidFill>
                        <a:srgbClr val="A3A3A3"/>
                      </a:solidFill>
                      <a:prstDash val="solid"/>
                      <a:round/>
                      <a:headEnd len="sm" w="sm" type="none"/>
                      <a:tailEnd len="sm" w="sm" type="none"/>
                    </a:lnT>
                    <a:lnB cap="flat" cmpd="sng" w="12650">
                      <a:solidFill>
                        <a:srgbClr val="A3A3A3"/>
                      </a:solidFill>
                      <a:prstDash val="solid"/>
                      <a:round/>
                      <a:headEnd len="sm" w="sm" type="none"/>
                      <a:tailEnd len="sm" w="sm" type="none"/>
                    </a:lnB>
                  </a:tcPr>
                </a:tc>
                <a:tc>
                  <a:txBody>
                    <a:bodyPr/>
                    <a:lstStyle/>
                    <a:p>
                      <a:pPr indent="0" lvl="0" marL="0" marR="0" rtl="0" algn="ctr">
                        <a:lnSpc>
                          <a:spcPct val="115000"/>
                        </a:lnSpc>
                        <a:spcBef>
                          <a:spcPts val="0"/>
                        </a:spcBef>
                        <a:spcAft>
                          <a:spcPts val="0"/>
                        </a:spcAft>
                        <a:buNone/>
                      </a:pPr>
                      <a:r>
                        <a:rPr lang="en" sz="1100">
                          <a:latin typeface="Calibri"/>
                          <a:ea typeface="Calibri"/>
                          <a:cs typeface="Calibri"/>
                          <a:sym typeface="Calibri"/>
                        </a:rPr>
                        <a:t>↑</a:t>
                      </a:r>
                      <a:endParaRPr sz="1100">
                        <a:latin typeface="Calibri"/>
                        <a:ea typeface="Calibri"/>
                        <a:cs typeface="Calibri"/>
                        <a:sym typeface="Calibri"/>
                      </a:endParaRPr>
                    </a:p>
                  </a:txBody>
                  <a:tcPr marT="25400" marB="25400" marR="38100" marL="38100">
                    <a:lnL cap="flat" cmpd="sng" w="12650">
                      <a:solidFill>
                        <a:srgbClr val="A3A3A3"/>
                      </a:solidFill>
                      <a:prstDash val="solid"/>
                      <a:round/>
                      <a:headEnd len="sm" w="sm" type="none"/>
                      <a:tailEnd len="sm" w="sm" type="none"/>
                    </a:lnL>
                    <a:lnR cap="flat" cmpd="sng" w="12650">
                      <a:solidFill>
                        <a:srgbClr val="A3A3A3"/>
                      </a:solidFill>
                      <a:prstDash val="solid"/>
                      <a:round/>
                      <a:headEnd len="sm" w="sm" type="none"/>
                      <a:tailEnd len="sm" w="sm" type="none"/>
                    </a:lnR>
                    <a:lnT cap="flat" cmpd="sng" w="12650">
                      <a:solidFill>
                        <a:srgbClr val="A3A3A3"/>
                      </a:solidFill>
                      <a:prstDash val="solid"/>
                      <a:round/>
                      <a:headEnd len="sm" w="sm" type="none"/>
                      <a:tailEnd len="sm" w="sm" type="none"/>
                    </a:lnT>
                    <a:lnB cap="flat" cmpd="sng" w="12650">
                      <a:solidFill>
                        <a:srgbClr val="A3A3A3"/>
                      </a:solidFill>
                      <a:prstDash val="solid"/>
                      <a:round/>
                      <a:headEnd len="sm" w="sm" type="none"/>
                      <a:tailEnd len="sm" w="sm" type="none"/>
                    </a:lnB>
                    <a:solidFill>
                      <a:srgbClr val="C9DAF8"/>
                    </a:solidFill>
                  </a:tcPr>
                </a:tc>
                <a:tc>
                  <a:txBody>
                    <a:bodyPr/>
                    <a:lstStyle/>
                    <a:p>
                      <a:pPr indent="0" lvl="0" marL="0" rtl="0" algn="l">
                        <a:lnSpc>
                          <a:spcPct val="115000"/>
                        </a:lnSpc>
                        <a:spcBef>
                          <a:spcPts val="0"/>
                        </a:spcBef>
                        <a:spcAft>
                          <a:spcPts val="0"/>
                        </a:spcAft>
                        <a:buNone/>
                      </a:pPr>
                      <a:r>
                        <a:rPr lang="en" sz="1100">
                          <a:latin typeface="Calibri"/>
                          <a:ea typeface="Calibri"/>
                          <a:cs typeface="Calibri"/>
                          <a:sym typeface="Calibri"/>
                        </a:rPr>
                        <a:t>Covid response - support online learning</a:t>
                      </a:r>
                      <a:endParaRPr sz="1100">
                        <a:solidFill>
                          <a:srgbClr val="262626"/>
                        </a:solidFill>
                        <a:latin typeface="Calibri"/>
                        <a:ea typeface="Calibri"/>
                        <a:cs typeface="Calibri"/>
                        <a:sym typeface="Calibri"/>
                      </a:endParaRPr>
                    </a:p>
                  </a:txBody>
                  <a:tcPr marT="25400" marB="25400" marR="38100" marL="38100">
                    <a:lnL cap="flat" cmpd="sng" w="12650">
                      <a:solidFill>
                        <a:srgbClr val="A3A3A3"/>
                      </a:solidFill>
                      <a:prstDash val="solid"/>
                      <a:round/>
                      <a:headEnd len="sm" w="sm" type="none"/>
                      <a:tailEnd len="sm" w="sm" type="none"/>
                    </a:lnL>
                    <a:lnR cap="flat" cmpd="sng" w="12650">
                      <a:solidFill>
                        <a:srgbClr val="A3A3A3"/>
                      </a:solidFill>
                      <a:prstDash val="solid"/>
                      <a:round/>
                      <a:headEnd len="sm" w="sm" type="none"/>
                      <a:tailEnd len="sm" w="sm" type="none"/>
                    </a:lnR>
                    <a:lnT cap="flat" cmpd="sng" w="12650">
                      <a:solidFill>
                        <a:srgbClr val="A3A3A3"/>
                      </a:solidFill>
                      <a:prstDash val="solid"/>
                      <a:round/>
                      <a:headEnd len="sm" w="sm" type="none"/>
                      <a:tailEnd len="sm" w="sm" type="none"/>
                    </a:lnT>
                    <a:lnB cap="flat" cmpd="sng" w="12650">
                      <a:solidFill>
                        <a:srgbClr val="A3A3A3"/>
                      </a:solidFill>
                      <a:prstDash val="solid"/>
                      <a:round/>
                      <a:headEnd len="sm" w="sm" type="none"/>
                      <a:tailEnd len="sm" w="sm" type="none"/>
                    </a:lnB>
                  </a:tcPr>
                </a:tc>
              </a:tr>
              <a:tr h="240675">
                <a:tc>
                  <a:txBody>
                    <a:bodyPr/>
                    <a:lstStyle/>
                    <a:p>
                      <a:pPr indent="0" lvl="0" marL="0" rtl="0" algn="l">
                        <a:lnSpc>
                          <a:spcPct val="115000"/>
                        </a:lnSpc>
                        <a:spcBef>
                          <a:spcPts val="0"/>
                        </a:spcBef>
                        <a:spcAft>
                          <a:spcPts val="0"/>
                        </a:spcAft>
                        <a:buNone/>
                      </a:pPr>
                      <a:r>
                        <a:rPr lang="en" sz="1100">
                          <a:latin typeface="Calibri"/>
                          <a:ea typeface="Calibri"/>
                          <a:cs typeface="Calibri"/>
                          <a:sym typeface="Calibri"/>
                        </a:rPr>
                        <a:t>2020-07-31</a:t>
                      </a:r>
                      <a:endParaRPr sz="1100">
                        <a:latin typeface="Calibri"/>
                        <a:ea typeface="Calibri"/>
                        <a:cs typeface="Calibri"/>
                        <a:sym typeface="Calibri"/>
                      </a:endParaRPr>
                    </a:p>
                  </a:txBody>
                  <a:tcPr marT="25400" marB="25400" marR="38100" marL="38100">
                    <a:lnL cap="flat" cmpd="sng" w="12650">
                      <a:solidFill>
                        <a:srgbClr val="A3A3A3"/>
                      </a:solidFill>
                      <a:prstDash val="solid"/>
                      <a:round/>
                      <a:headEnd len="sm" w="sm" type="none"/>
                      <a:tailEnd len="sm" w="sm" type="none"/>
                    </a:lnL>
                    <a:lnR cap="flat" cmpd="sng" w="12650">
                      <a:solidFill>
                        <a:srgbClr val="A3A3A3"/>
                      </a:solidFill>
                      <a:prstDash val="solid"/>
                      <a:round/>
                      <a:headEnd len="sm" w="sm" type="none"/>
                      <a:tailEnd len="sm" w="sm" type="none"/>
                    </a:lnR>
                    <a:lnT cap="flat" cmpd="sng" w="12650">
                      <a:solidFill>
                        <a:srgbClr val="A3A3A3"/>
                      </a:solidFill>
                      <a:prstDash val="solid"/>
                      <a:round/>
                      <a:headEnd len="sm" w="sm" type="none"/>
                      <a:tailEnd len="sm" w="sm" type="none"/>
                    </a:lnT>
                    <a:lnB cap="flat" cmpd="sng" w="12650">
                      <a:solidFill>
                        <a:srgbClr val="A3A3A3"/>
                      </a:solidFill>
                      <a:prstDash val="solid"/>
                      <a:round/>
                      <a:headEnd len="sm" w="sm" type="none"/>
                      <a:tailEnd len="sm" w="sm" type="none"/>
                    </a:lnB>
                  </a:tcPr>
                </a:tc>
                <a:tc>
                  <a:txBody>
                    <a:bodyPr/>
                    <a:lstStyle/>
                    <a:p>
                      <a:pPr indent="0" lvl="0" marL="0" marR="0" rtl="0" algn="ctr">
                        <a:lnSpc>
                          <a:spcPct val="115000"/>
                        </a:lnSpc>
                        <a:spcBef>
                          <a:spcPts val="0"/>
                        </a:spcBef>
                        <a:spcAft>
                          <a:spcPts val="0"/>
                        </a:spcAft>
                        <a:buNone/>
                      </a:pPr>
                      <a:r>
                        <a:rPr lang="en" sz="1100">
                          <a:latin typeface="Calibri"/>
                          <a:ea typeface="Calibri"/>
                          <a:cs typeface="Calibri"/>
                          <a:sym typeface="Calibri"/>
                        </a:rPr>
                        <a:t>↑</a:t>
                      </a:r>
                      <a:endParaRPr sz="1100">
                        <a:latin typeface="Calibri"/>
                        <a:ea typeface="Calibri"/>
                        <a:cs typeface="Calibri"/>
                        <a:sym typeface="Calibri"/>
                      </a:endParaRPr>
                    </a:p>
                  </a:txBody>
                  <a:tcPr marT="25400" marB="25400" marR="38100" marL="38100">
                    <a:lnL cap="flat" cmpd="sng" w="12650">
                      <a:solidFill>
                        <a:srgbClr val="A3A3A3"/>
                      </a:solidFill>
                      <a:prstDash val="solid"/>
                      <a:round/>
                      <a:headEnd len="sm" w="sm" type="none"/>
                      <a:tailEnd len="sm" w="sm" type="none"/>
                    </a:lnL>
                    <a:lnR cap="flat" cmpd="sng" w="12650">
                      <a:solidFill>
                        <a:srgbClr val="A3A3A3"/>
                      </a:solidFill>
                      <a:prstDash val="solid"/>
                      <a:round/>
                      <a:headEnd len="sm" w="sm" type="none"/>
                      <a:tailEnd len="sm" w="sm" type="none"/>
                    </a:lnR>
                    <a:lnT cap="flat" cmpd="sng" w="12650">
                      <a:solidFill>
                        <a:srgbClr val="A3A3A3"/>
                      </a:solidFill>
                      <a:prstDash val="solid"/>
                      <a:round/>
                      <a:headEnd len="sm" w="sm" type="none"/>
                      <a:tailEnd len="sm" w="sm" type="none"/>
                    </a:lnT>
                    <a:lnB cap="flat" cmpd="sng" w="12650">
                      <a:solidFill>
                        <a:srgbClr val="A3A3A3"/>
                      </a:solidFill>
                      <a:prstDash val="solid"/>
                      <a:round/>
                      <a:headEnd len="sm" w="sm" type="none"/>
                      <a:tailEnd len="sm" w="sm" type="none"/>
                    </a:lnB>
                    <a:solidFill>
                      <a:srgbClr val="C9DAF8"/>
                    </a:solidFill>
                  </a:tcPr>
                </a:tc>
                <a:tc>
                  <a:txBody>
                    <a:bodyPr/>
                    <a:lstStyle/>
                    <a:p>
                      <a:pPr indent="0" lvl="0" marL="0" rtl="0" algn="l">
                        <a:lnSpc>
                          <a:spcPct val="115000"/>
                        </a:lnSpc>
                        <a:spcBef>
                          <a:spcPts val="0"/>
                        </a:spcBef>
                        <a:spcAft>
                          <a:spcPts val="0"/>
                        </a:spcAft>
                        <a:buNone/>
                      </a:pPr>
                      <a:r>
                        <a:rPr lang="en" sz="1100">
                          <a:latin typeface="Calibri"/>
                          <a:ea typeface="Calibri"/>
                          <a:cs typeface="Calibri"/>
                          <a:sym typeface="Calibri"/>
                        </a:rPr>
                        <a:t>Stock split announcement</a:t>
                      </a:r>
                      <a:endParaRPr sz="1100">
                        <a:solidFill>
                          <a:srgbClr val="262626"/>
                        </a:solidFill>
                        <a:latin typeface="Calibri"/>
                        <a:ea typeface="Calibri"/>
                        <a:cs typeface="Calibri"/>
                        <a:sym typeface="Calibri"/>
                      </a:endParaRPr>
                    </a:p>
                  </a:txBody>
                  <a:tcPr marT="25400" marB="25400" marR="38100" marL="38100">
                    <a:lnL cap="flat" cmpd="sng" w="12650">
                      <a:solidFill>
                        <a:srgbClr val="A3A3A3"/>
                      </a:solidFill>
                      <a:prstDash val="solid"/>
                      <a:round/>
                      <a:headEnd len="sm" w="sm" type="none"/>
                      <a:tailEnd len="sm" w="sm" type="none"/>
                    </a:lnL>
                    <a:lnR cap="flat" cmpd="sng" w="12650">
                      <a:solidFill>
                        <a:srgbClr val="A3A3A3"/>
                      </a:solidFill>
                      <a:prstDash val="solid"/>
                      <a:round/>
                      <a:headEnd len="sm" w="sm" type="none"/>
                      <a:tailEnd len="sm" w="sm" type="none"/>
                    </a:lnR>
                    <a:lnT cap="flat" cmpd="sng" w="12650">
                      <a:solidFill>
                        <a:srgbClr val="A3A3A3"/>
                      </a:solidFill>
                      <a:prstDash val="solid"/>
                      <a:round/>
                      <a:headEnd len="sm" w="sm" type="none"/>
                      <a:tailEnd len="sm" w="sm" type="none"/>
                    </a:lnT>
                    <a:lnB cap="flat" cmpd="sng" w="12650">
                      <a:solidFill>
                        <a:srgbClr val="A3A3A3"/>
                      </a:solidFill>
                      <a:prstDash val="solid"/>
                      <a:round/>
                      <a:headEnd len="sm" w="sm" type="none"/>
                      <a:tailEnd len="sm" w="sm" type="none"/>
                    </a:lnB>
                  </a:tcPr>
                </a:tc>
              </a:tr>
              <a:tr h="240675">
                <a:tc>
                  <a:txBody>
                    <a:bodyPr/>
                    <a:lstStyle/>
                    <a:p>
                      <a:pPr indent="0" lvl="0" marL="0" rtl="0" algn="l">
                        <a:lnSpc>
                          <a:spcPct val="115000"/>
                        </a:lnSpc>
                        <a:spcBef>
                          <a:spcPts val="0"/>
                        </a:spcBef>
                        <a:spcAft>
                          <a:spcPts val="0"/>
                        </a:spcAft>
                        <a:buNone/>
                      </a:pPr>
                      <a:r>
                        <a:rPr lang="en" sz="1100">
                          <a:latin typeface="Calibri"/>
                          <a:ea typeface="Calibri"/>
                          <a:cs typeface="Calibri"/>
                          <a:sym typeface="Calibri"/>
                        </a:rPr>
                        <a:t>2020-08-21</a:t>
                      </a:r>
                      <a:endParaRPr sz="1100">
                        <a:latin typeface="Calibri"/>
                        <a:ea typeface="Calibri"/>
                        <a:cs typeface="Calibri"/>
                        <a:sym typeface="Calibri"/>
                      </a:endParaRPr>
                    </a:p>
                  </a:txBody>
                  <a:tcPr marT="25400" marB="25400" marR="38100" marL="38100">
                    <a:lnL cap="flat" cmpd="sng" w="12650">
                      <a:solidFill>
                        <a:srgbClr val="A3A3A3"/>
                      </a:solidFill>
                      <a:prstDash val="solid"/>
                      <a:round/>
                      <a:headEnd len="sm" w="sm" type="none"/>
                      <a:tailEnd len="sm" w="sm" type="none"/>
                    </a:lnL>
                    <a:lnR cap="flat" cmpd="sng" w="12650">
                      <a:solidFill>
                        <a:srgbClr val="A3A3A3"/>
                      </a:solidFill>
                      <a:prstDash val="solid"/>
                      <a:round/>
                      <a:headEnd len="sm" w="sm" type="none"/>
                      <a:tailEnd len="sm" w="sm" type="none"/>
                    </a:lnR>
                    <a:lnT cap="flat" cmpd="sng" w="12650">
                      <a:solidFill>
                        <a:srgbClr val="A3A3A3"/>
                      </a:solidFill>
                      <a:prstDash val="solid"/>
                      <a:round/>
                      <a:headEnd len="sm" w="sm" type="none"/>
                      <a:tailEnd len="sm" w="sm" type="none"/>
                    </a:lnT>
                    <a:lnB cap="flat" cmpd="sng" w="12650">
                      <a:solidFill>
                        <a:srgbClr val="A3A3A3"/>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100">
                          <a:solidFill>
                            <a:schemeClr val="dk1"/>
                          </a:solidFill>
                          <a:latin typeface="Calibri"/>
                          <a:ea typeface="Calibri"/>
                          <a:cs typeface="Calibri"/>
                          <a:sym typeface="Calibri"/>
                        </a:rPr>
                        <a:t>↑</a:t>
                      </a:r>
                      <a:endParaRPr sz="1100">
                        <a:latin typeface="Calibri"/>
                        <a:ea typeface="Calibri"/>
                        <a:cs typeface="Calibri"/>
                        <a:sym typeface="Calibri"/>
                      </a:endParaRPr>
                    </a:p>
                  </a:txBody>
                  <a:tcPr marT="25400" marB="25400" marR="38100" marL="38100">
                    <a:lnL cap="flat" cmpd="sng" w="12650">
                      <a:solidFill>
                        <a:srgbClr val="A3A3A3"/>
                      </a:solidFill>
                      <a:prstDash val="solid"/>
                      <a:round/>
                      <a:headEnd len="sm" w="sm" type="none"/>
                      <a:tailEnd len="sm" w="sm" type="none"/>
                    </a:lnL>
                    <a:lnR cap="flat" cmpd="sng" w="12650">
                      <a:solidFill>
                        <a:srgbClr val="A3A3A3"/>
                      </a:solidFill>
                      <a:prstDash val="solid"/>
                      <a:round/>
                      <a:headEnd len="sm" w="sm" type="none"/>
                      <a:tailEnd len="sm" w="sm" type="none"/>
                    </a:lnR>
                    <a:lnT cap="flat" cmpd="sng" w="12650">
                      <a:solidFill>
                        <a:srgbClr val="A3A3A3"/>
                      </a:solidFill>
                      <a:prstDash val="solid"/>
                      <a:round/>
                      <a:headEnd len="sm" w="sm" type="none"/>
                      <a:tailEnd len="sm" w="sm" type="none"/>
                    </a:lnT>
                    <a:lnB cap="flat" cmpd="sng" w="12650">
                      <a:solidFill>
                        <a:srgbClr val="A3A3A3"/>
                      </a:solidFill>
                      <a:prstDash val="solid"/>
                      <a:round/>
                      <a:headEnd len="sm" w="sm" type="none"/>
                      <a:tailEnd len="sm" w="sm" type="none"/>
                    </a:lnB>
                    <a:solidFill>
                      <a:srgbClr val="C9DAF8"/>
                    </a:solidFill>
                  </a:tcPr>
                </a:tc>
                <a:tc>
                  <a:txBody>
                    <a:bodyPr/>
                    <a:lstStyle/>
                    <a:p>
                      <a:pPr indent="0" lvl="0" marL="0" rtl="0" algn="l">
                        <a:lnSpc>
                          <a:spcPct val="115000"/>
                        </a:lnSpc>
                        <a:spcBef>
                          <a:spcPts val="0"/>
                        </a:spcBef>
                        <a:spcAft>
                          <a:spcPts val="0"/>
                        </a:spcAft>
                        <a:buNone/>
                      </a:pPr>
                      <a:r>
                        <a:rPr lang="en" sz="1100">
                          <a:latin typeface="Calibri"/>
                          <a:ea typeface="Calibri"/>
                          <a:cs typeface="Calibri"/>
                          <a:sym typeface="Calibri"/>
                        </a:rPr>
                        <a:t>Stock split FAQ shared with investors</a:t>
                      </a:r>
                      <a:endParaRPr sz="1100">
                        <a:solidFill>
                          <a:srgbClr val="262626"/>
                        </a:solidFill>
                        <a:latin typeface="Calibri"/>
                        <a:ea typeface="Calibri"/>
                        <a:cs typeface="Calibri"/>
                        <a:sym typeface="Calibri"/>
                      </a:endParaRPr>
                    </a:p>
                  </a:txBody>
                  <a:tcPr marT="25400" marB="25400" marR="38100" marL="38100">
                    <a:lnL cap="flat" cmpd="sng" w="12650">
                      <a:solidFill>
                        <a:srgbClr val="A3A3A3"/>
                      </a:solidFill>
                      <a:prstDash val="solid"/>
                      <a:round/>
                      <a:headEnd len="sm" w="sm" type="none"/>
                      <a:tailEnd len="sm" w="sm" type="none"/>
                    </a:lnL>
                    <a:lnR cap="flat" cmpd="sng" w="12650">
                      <a:solidFill>
                        <a:srgbClr val="A3A3A3"/>
                      </a:solidFill>
                      <a:prstDash val="solid"/>
                      <a:round/>
                      <a:headEnd len="sm" w="sm" type="none"/>
                      <a:tailEnd len="sm" w="sm" type="none"/>
                    </a:lnR>
                    <a:lnT cap="flat" cmpd="sng" w="12650">
                      <a:solidFill>
                        <a:srgbClr val="A3A3A3"/>
                      </a:solidFill>
                      <a:prstDash val="solid"/>
                      <a:round/>
                      <a:headEnd len="sm" w="sm" type="none"/>
                      <a:tailEnd len="sm" w="sm" type="none"/>
                    </a:lnT>
                    <a:lnB cap="flat" cmpd="sng" w="12650">
                      <a:solidFill>
                        <a:srgbClr val="A3A3A3"/>
                      </a:solidFill>
                      <a:prstDash val="solid"/>
                      <a:round/>
                      <a:headEnd len="sm" w="sm" type="none"/>
                      <a:tailEnd len="sm" w="sm" type="none"/>
                    </a:lnB>
                  </a:tcPr>
                </a:tc>
              </a:tr>
              <a:tr h="240675">
                <a:tc>
                  <a:txBody>
                    <a:bodyPr/>
                    <a:lstStyle/>
                    <a:p>
                      <a:pPr indent="0" lvl="0" marL="0" rtl="0" algn="l">
                        <a:lnSpc>
                          <a:spcPct val="115000"/>
                        </a:lnSpc>
                        <a:spcBef>
                          <a:spcPts val="0"/>
                        </a:spcBef>
                        <a:spcAft>
                          <a:spcPts val="0"/>
                        </a:spcAft>
                        <a:buNone/>
                      </a:pPr>
                      <a:r>
                        <a:rPr lang="en" sz="1100">
                          <a:latin typeface="Calibri"/>
                          <a:ea typeface="Calibri"/>
                          <a:cs typeface="Calibri"/>
                          <a:sym typeface="Calibri"/>
                        </a:rPr>
                        <a:t>2020-09-03</a:t>
                      </a:r>
                      <a:endParaRPr sz="1100">
                        <a:latin typeface="Calibri"/>
                        <a:ea typeface="Calibri"/>
                        <a:cs typeface="Calibri"/>
                        <a:sym typeface="Calibri"/>
                      </a:endParaRPr>
                    </a:p>
                  </a:txBody>
                  <a:tcPr marT="25400" marB="25400" marR="38100" marL="38100">
                    <a:lnL cap="flat" cmpd="sng" w="12650">
                      <a:solidFill>
                        <a:srgbClr val="A3A3A3"/>
                      </a:solidFill>
                      <a:prstDash val="solid"/>
                      <a:round/>
                      <a:headEnd len="sm" w="sm" type="none"/>
                      <a:tailEnd len="sm" w="sm" type="none"/>
                    </a:lnL>
                    <a:lnR cap="flat" cmpd="sng" w="12650">
                      <a:solidFill>
                        <a:srgbClr val="A3A3A3"/>
                      </a:solidFill>
                      <a:prstDash val="solid"/>
                      <a:round/>
                      <a:headEnd len="sm" w="sm" type="none"/>
                      <a:tailEnd len="sm" w="sm" type="none"/>
                    </a:lnR>
                    <a:lnT cap="flat" cmpd="sng" w="12650">
                      <a:solidFill>
                        <a:srgbClr val="A3A3A3"/>
                      </a:solidFill>
                      <a:prstDash val="solid"/>
                      <a:round/>
                      <a:headEnd len="sm" w="sm" type="none"/>
                      <a:tailEnd len="sm" w="sm" type="none"/>
                    </a:lnT>
                    <a:lnB cap="flat" cmpd="sng" w="12650">
                      <a:solidFill>
                        <a:srgbClr val="A3A3A3"/>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lang="en" sz="1100">
                          <a:solidFill>
                            <a:schemeClr val="dk1"/>
                          </a:solidFill>
                          <a:latin typeface="Calibri"/>
                          <a:ea typeface="Calibri"/>
                          <a:cs typeface="Calibri"/>
                          <a:sym typeface="Calibri"/>
                        </a:rPr>
                        <a:t>↓</a:t>
                      </a:r>
                      <a:endParaRPr sz="1100">
                        <a:latin typeface="Calibri"/>
                        <a:ea typeface="Calibri"/>
                        <a:cs typeface="Calibri"/>
                        <a:sym typeface="Calibri"/>
                      </a:endParaRPr>
                    </a:p>
                  </a:txBody>
                  <a:tcPr marT="25400" marB="25400" marR="38100" marL="38100">
                    <a:lnL cap="flat" cmpd="sng" w="12650">
                      <a:solidFill>
                        <a:srgbClr val="A3A3A3"/>
                      </a:solidFill>
                      <a:prstDash val="solid"/>
                      <a:round/>
                      <a:headEnd len="sm" w="sm" type="none"/>
                      <a:tailEnd len="sm" w="sm" type="none"/>
                    </a:lnL>
                    <a:lnR cap="flat" cmpd="sng" w="12650">
                      <a:solidFill>
                        <a:srgbClr val="A3A3A3"/>
                      </a:solidFill>
                      <a:prstDash val="solid"/>
                      <a:round/>
                      <a:headEnd len="sm" w="sm" type="none"/>
                      <a:tailEnd len="sm" w="sm" type="none"/>
                    </a:lnR>
                    <a:lnT cap="flat" cmpd="sng" w="12650">
                      <a:solidFill>
                        <a:srgbClr val="A3A3A3"/>
                      </a:solidFill>
                      <a:prstDash val="solid"/>
                      <a:round/>
                      <a:headEnd len="sm" w="sm" type="none"/>
                      <a:tailEnd len="sm" w="sm" type="none"/>
                    </a:lnT>
                    <a:lnB cap="flat" cmpd="sng" w="12650">
                      <a:solidFill>
                        <a:srgbClr val="A3A3A3"/>
                      </a:solidFill>
                      <a:prstDash val="solid"/>
                      <a:round/>
                      <a:headEnd len="sm" w="sm" type="none"/>
                      <a:tailEnd len="sm" w="sm" type="none"/>
                    </a:lnB>
                    <a:solidFill>
                      <a:srgbClr val="F4CCCC"/>
                    </a:solidFill>
                  </a:tcPr>
                </a:tc>
                <a:tc>
                  <a:txBody>
                    <a:bodyPr/>
                    <a:lstStyle/>
                    <a:p>
                      <a:pPr indent="0" lvl="0" marL="0" rtl="0" algn="l">
                        <a:lnSpc>
                          <a:spcPct val="115000"/>
                        </a:lnSpc>
                        <a:spcBef>
                          <a:spcPts val="0"/>
                        </a:spcBef>
                        <a:spcAft>
                          <a:spcPts val="0"/>
                        </a:spcAft>
                        <a:buNone/>
                      </a:pPr>
                      <a:r>
                        <a:rPr lang="en" sz="1100">
                          <a:latin typeface="Calibri"/>
                          <a:ea typeface="Calibri"/>
                          <a:cs typeface="Calibri"/>
                          <a:sym typeface="Calibri"/>
                        </a:rPr>
                        <a:t>Market down</a:t>
                      </a:r>
                      <a:endParaRPr sz="1100">
                        <a:solidFill>
                          <a:srgbClr val="262626"/>
                        </a:solidFill>
                        <a:latin typeface="Calibri"/>
                        <a:ea typeface="Calibri"/>
                        <a:cs typeface="Calibri"/>
                        <a:sym typeface="Calibri"/>
                      </a:endParaRPr>
                    </a:p>
                  </a:txBody>
                  <a:tcPr marT="25400" marB="25400" marR="38100" marL="38100">
                    <a:lnL cap="flat" cmpd="sng" w="12650">
                      <a:solidFill>
                        <a:srgbClr val="A3A3A3"/>
                      </a:solidFill>
                      <a:prstDash val="solid"/>
                      <a:round/>
                      <a:headEnd len="sm" w="sm" type="none"/>
                      <a:tailEnd len="sm" w="sm" type="none"/>
                    </a:lnL>
                    <a:lnR cap="flat" cmpd="sng" w="12650">
                      <a:solidFill>
                        <a:srgbClr val="A3A3A3"/>
                      </a:solidFill>
                      <a:prstDash val="solid"/>
                      <a:round/>
                      <a:headEnd len="sm" w="sm" type="none"/>
                      <a:tailEnd len="sm" w="sm" type="none"/>
                    </a:lnR>
                    <a:lnT cap="flat" cmpd="sng" w="12650">
                      <a:solidFill>
                        <a:srgbClr val="A3A3A3"/>
                      </a:solidFill>
                      <a:prstDash val="solid"/>
                      <a:round/>
                      <a:headEnd len="sm" w="sm" type="none"/>
                      <a:tailEnd len="sm" w="sm" type="none"/>
                    </a:lnT>
                    <a:lnB cap="flat" cmpd="sng" w="12650">
                      <a:solidFill>
                        <a:srgbClr val="A3A3A3"/>
                      </a:solidFill>
                      <a:prstDash val="solid"/>
                      <a:round/>
                      <a:headEnd len="sm" w="sm" type="none"/>
                      <a:tailEnd len="sm" w="sm" type="none"/>
                    </a:lnB>
                  </a:tcPr>
                </a:tc>
              </a:tr>
              <a:tr h="240675">
                <a:tc>
                  <a:txBody>
                    <a:bodyPr/>
                    <a:lstStyle/>
                    <a:p>
                      <a:pPr indent="0" lvl="0" marL="0" rtl="0" algn="l">
                        <a:lnSpc>
                          <a:spcPct val="115000"/>
                        </a:lnSpc>
                        <a:spcBef>
                          <a:spcPts val="0"/>
                        </a:spcBef>
                        <a:spcAft>
                          <a:spcPts val="0"/>
                        </a:spcAft>
                        <a:buNone/>
                      </a:pPr>
                      <a:r>
                        <a:rPr lang="en" sz="1100">
                          <a:latin typeface="Calibri"/>
                          <a:ea typeface="Calibri"/>
                          <a:cs typeface="Calibri"/>
                          <a:sym typeface="Calibri"/>
                        </a:rPr>
                        <a:t>2020-09-08</a:t>
                      </a:r>
                      <a:endParaRPr sz="1100">
                        <a:latin typeface="Calibri"/>
                        <a:ea typeface="Calibri"/>
                        <a:cs typeface="Calibri"/>
                        <a:sym typeface="Calibri"/>
                      </a:endParaRPr>
                    </a:p>
                  </a:txBody>
                  <a:tcPr marT="25400" marB="25400" marR="38100" marL="38100">
                    <a:lnL cap="flat" cmpd="sng" w="12650">
                      <a:solidFill>
                        <a:srgbClr val="A3A3A3"/>
                      </a:solidFill>
                      <a:prstDash val="solid"/>
                      <a:round/>
                      <a:headEnd len="sm" w="sm" type="none"/>
                      <a:tailEnd len="sm" w="sm" type="none"/>
                    </a:lnL>
                    <a:lnR cap="flat" cmpd="sng" w="12650">
                      <a:solidFill>
                        <a:srgbClr val="A3A3A3"/>
                      </a:solidFill>
                      <a:prstDash val="solid"/>
                      <a:round/>
                      <a:headEnd len="sm" w="sm" type="none"/>
                      <a:tailEnd len="sm" w="sm" type="none"/>
                    </a:lnR>
                    <a:lnT cap="flat" cmpd="sng" w="12650">
                      <a:solidFill>
                        <a:srgbClr val="A3A3A3"/>
                      </a:solidFill>
                      <a:prstDash val="solid"/>
                      <a:round/>
                      <a:headEnd len="sm" w="sm" type="none"/>
                      <a:tailEnd len="sm" w="sm" type="none"/>
                    </a:lnT>
                    <a:lnB cap="flat" cmpd="sng" w="12650">
                      <a:solidFill>
                        <a:srgbClr val="A3A3A3"/>
                      </a:solidFill>
                      <a:prstDash val="solid"/>
                      <a:round/>
                      <a:headEnd len="sm" w="sm" type="none"/>
                      <a:tailEnd len="sm" w="sm" type="none"/>
                    </a:lnB>
                  </a:tcPr>
                </a:tc>
                <a:tc>
                  <a:txBody>
                    <a:bodyPr/>
                    <a:lstStyle/>
                    <a:p>
                      <a:pPr indent="0" lvl="0" marL="0" rtl="0" algn="ctr">
                        <a:lnSpc>
                          <a:spcPct val="115000"/>
                        </a:lnSpc>
                        <a:spcBef>
                          <a:spcPts val="0"/>
                        </a:spcBef>
                        <a:spcAft>
                          <a:spcPts val="0"/>
                        </a:spcAft>
                        <a:buClr>
                          <a:schemeClr val="dk1"/>
                        </a:buClr>
                        <a:buSzPts val="1100"/>
                        <a:buFont typeface="Arial"/>
                        <a:buNone/>
                      </a:pPr>
                      <a:r>
                        <a:rPr lang="en" sz="1100">
                          <a:solidFill>
                            <a:schemeClr val="dk1"/>
                          </a:solidFill>
                          <a:latin typeface="Calibri"/>
                          <a:ea typeface="Calibri"/>
                          <a:cs typeface="Calibri"/>
                          <a:sym typeface="Calibri"/>
                        </a:rPr>
                        <a:t>↓</a:t>
                      </a:r>
                      <a:endParaRPr sz="1100">
                        <a:solidFill>
                          <a:srgbClr val="262626"/>
                        </a:solidFill>
                        <a:latin typeface="Calibri"/>
                        <a:ea typeface="Calibri"/>
                        <a:cs typeface="Calibri"/>
                        <a:sym typeface="Calibri"/>
                      </a:endParaRPr>
                    </a:p>
                  </a:txBody>
                  <a:tcPr marT="25400" marB="25400" marR="38100" marL="38100">
                    <a:lnL cap="flat" cmpd="sng" w="12650">
                      <a:solidFill>
                        <a:srgbClr val="A3A3A3"/>
                      </a:solidFill>
                      <a:prstDash val="solid"/>
                      <a:round/>
                      <a:headEnd len="sm" w="sm" type="none"/>
                      <a:tailEnd len="sm" w="sm" type="none"/>
                    </a:lnL>
                    <a:lnR cap="flat" cmpd="sng" w="12650">
                      <a:solidFill>
                        <a:srgbClr val="A3A3A3"/>
                      </a:solidFill>
                      <a:prstDash val="solid"/>
                      <a:round/>
                      <a:headEnd len="sm" w="sm" type="none"/>
                      <a:tailEnd len="sm" w="sm" type="none"/>
                    </a:lnR>
                    <a:lnT cap="flat" cmpd="sng" w="12650">
                      <a:solidFill>
                        <a:srgbClr val="A3A3A3"/>
                      </a:solidFill>
                      <a:prstDash val="solid"/>
                      <a:round/>
                      <a:headEnd len="sm" w="sm" type="none"/>
                      <a:tailEnd len="sm" w="sm" type="none"/>
                    </a:lnT>
                    <a:lnB cap="flat" cmpd="sng" w="12650">
                      <a:solidFill>
                        <a:srgbClr val="A3A3A3"/>
                      </a:solidFill>
                      <a:prstDash val="solid"/>
                      <a:round/>
                      <a:headEnd len="sm" w="sm" type="none"/>
                      <a:tailEnd len="sm" w="sm" type="none"/>
                    </a:lnB>
                    <a:solidFill>
                      <a:srgbClr val="F4CCCC"/>
                    </a:solidFill>
                  </a:tcPr>
                </a:tc>
                <a:tc>
                  <a:txBody>
                    <a:bodyPr/>
                    <a:lstStyle/>
                    <a:p>
                      <a:pPr indent="0" lvl="0" marL="0" rtl="0" algn="l">
                        <a:lnSpc>
                          <a:spcPct val="115000"/>
                        </a:lnSpc>
                        <a:spcBef>
                          <a:spcPts val="0"/>
                        </a:spcBef>
                        <a:spcAft>
                          <a:spcPts val="0"/>
                        </a:spcAft>
                        <a:buNone/>
                      </a:pPr>
                      <a:r>
                        <a:rPr lang="en" sz="1100">
                          <a:latin typeface="Calibri"/>
                          <a:ea typeface="Calibri"/>
                          <a:cs typeface="Calibri"/>
                          <a:sym typeface="Calibri"/>
                        </a:rPr>
                        <a:t>Tech bubble crashing</a:t>
                      </a:r>
                      <a:endParaRPr sz="1100">
                        <a:solidFill>
                          <a:srgbClr val="262626"/>
                        </a:solidFill>
                        <a:latin typeface="Calibri"/>
                        <a:ea typeface="Calibri"/>
                        <a:cs typeface="Calibri"/>
                        <a:sym typeface="Calibri"/>
                      </a:endParaRPr>
                    </a:p>
                  </a:txBody>
                  <a:tcPr marT="25400" marB="25400" marR="38100" marL="38100">
                    <a:lnL cap="flat" cmpd="sng" w="12650">
                      <a:solidFill>
                        <a:srgbClr val="A3A3A3"/>
                      </a:solidFill>
                      <a:prstDash val="solid"/>
                      <a:round/>
                      <a:headEnd len="sm" w="sm" type="none"/>
                      <a:tailEnd len="sm" w="sm" type="none"/>
                    </a:lnL>
                    <a:lnR cap="flat" cmpd="sng" w="12650">
                      <a:solidFill>
                        <a:srgbClr val="A3A3A3"/>
                      </a:solidFill>
                      <a:prstDash val="solid"/>
                      <a:round/>
                      <a:headEnd len="sm" w="sm" type="none"/>
                      <a:tailEnd len="sm" w="sm" type="none"/>
                    </a:lnR>
                    <a:lnT cap="flat" cmpd="sng" w="12650">
                      <a:solidFill>
                        <a:srgbClr val="A3A3A3"/>
                      </a:solidFill>
                      <a:prstDash val="solid"/>
                      <a:round/>
                      <a:headEnd len="sm" w="sm" type="none"/>
                      <a:tailEnd len="sm" w="sm" type="none"/>
                    </a:lnT>
                    <a:lnB cap="flat" cmpd="sng" w="12650">
                      <a:solidFill>
                        <a:srgbClr val="A3A3A3"/>
                      </a:solidFill>
                      <a:prstDash val="solid"/>
                      <a:round/>
                      <a:headEnd len="sm" w="sm" type="none"/>
                      <a:tailEnd len="sm" w="sm" type="none"/>
                    </a:lnB>
                  </a:tcPr>
                </a:tc>
              </a:tr>
              <a:tr h="240675">
                <a:tc>
                  <a:txBody>
                    <a:bodyPr/>
                    <a:lstStyle/>
                    <a:p>
                      <a:pPr indent="0" lvl="0" marL="0" rtl="0" algn="l">
                        <a:lnSpc>
                          <a:spcPct val="115000"/>
                        </a:lnSpc>
                        <a:spcBef>
                          <a:spcPts val="0"/>
                        </a:spcBef>
                        <a:spcAft>
                          <a:spcPts val="0"/>
                        </a:spcAft>
                        <a:buNone/>
                      </a:pPr>
                      <a:r>
                        <a:rPr lang="en" sz="1100">
                          <a:latin typeface="Calibri"/>
                          <a:ea typeface="Calibri"/>
                          <a:cs typeface="Calibri"/>
                          <a:sym typeface="Calibri"/>
                        </a:rPr>
                        <a:t>2020-10-12</a:t>
                      </a:r>
                      <a:endParaRPr sz="1100">
                        <a:latin typeface="Calibri"/>
                        <a:ea typeface="Calibri"/>
                        <a:cs typeface="Calibri"/>
                        <a:sym typeface="Calibri"/>
                      </a:endParaRPr>
                    </a:p>
                  </a:txBody>
                  <a:tcPr marT="25400" marB="25400" marR="38100" marL="38100">
                    <a:lnL cap="flat" cmpd="sng" w="12650">
                      <a:solidFill>
                        <a:srgbClr val="A3A3A3"/>
                      </a:solidFill>
                      <a:prstDash val="solid"/>
                      <a:round/>
                      <a:headEnd len="sm" w="sm" type="none"/>
                      <a:tailEnd len="sm" w="sm" type="none"/>
                    </a:lnL>
                    <a:lnR cap="flat" cmpd="sng" w="12650">
                      <a:solidFill>
                        <a:srgbClr val="A3A3A3"/>
                      </a:solidFill>
                      <a:prstDash val="solid"/>
                      <a:round/>
                      <a:headEnd len="sm" w="sm" type="none"/>
                      <a:tailEnd len="sm" w="sm" type="none"/>
                    </a:lnR>
                    <a:lnT cap="flat" cmpd="sng" w="12650">
                      <a:solidFill>
                        <a:srgbClr val="A3A3A3"/>
                      </a:solidFill>
                      <a:prstDash val="solid"/>
                      <a:round/>
                      <a:headEnd len="sm" w="sm" type="none"/>
                      <a:tailEnd len="sm" w="sm" type="none"/>
                    </a:lnT>
                    <a:lnB cap="flat" cmpd="sng" w="12650">
                      <a:solidFill>
                        <a:srgbClr val="A3A3A3"/>
                      </a:solidFill>
                      <a:prstDash val="solid"/>
                      <a:round/>
                      <a:headEnd len="sm" w="sm" type="none"/>
                      <a:tailEnd len="sm" w="sm" type="none"/>
                    </a:lnB>
                  </a:tcPr>
                </a:tc>
                <a:tc>
                  <a:txBody>
                    <a:bodyPr/>
                    <a:lstStyle/>
                    <a:p>
                      <a:pPr indent="0" lvl="0" marL="0" marR="0" rtl="0" algn="ctr">
                        <a:lnSpc>
                          <a:spcPct val="115000"/>
                        </a:lnSpc>
                        <a:spcBef>
                          <a:spcPts val="0"/>
                        </a:spcBef>
                        <a:spcAft>
                          <a:spcPts val="0"/>
                        </a:spcAft>
                        <a:buNone/>
                      </a:pPr>
                      <a:r>
                        <a:rPr lang="en" sz="1100">
                          <a:latin typeface="Calibri"/>
                          <a:ea typeface="Calibri"/>
                          <a:cs typeface="Calibri"/>
                          <a:sym typeface="Calibri"/>
                        </a:rPr>
                        <a:t>↑</a:t>
                      </a:r>
                      <a:endParaRPr sz="1100">
                        <a:solidFill>
                          <a:srgbClr val="262626"/>
                        </a:solidFill>
                        <a:latin typeface="Calibri"/>
                        <a:ea typeface="Calibri"/>
                        <a:cs typeface="Calibri"/>
                        <a:sym typeface="Calibri"/>
                      </a:endParaRPr>
                    </a:p>
                  </a:txBody>
                  <a:tcPr marT="25400" marB="25400" marR="38100" marL="38100">
                    <a:lnL cap="flat" cmpd="sng" w="12650">
                      <a:solidFill>
                        <a:srgbClr val="A3A3A3"/>
                      </a:solidFill>
                      <a:prstDash val="solid"/>
                      <a:round/>
                      <a:headEnd len="sm" w="sm" type="none"/>
                      <a:tailEnd len="sm" w="sm" type="none"/>
                    </a:lnL>
                    <a:lnR cap="flat" cmpd="sng" w="12650">
                      <a:solidFill>
                        <a:srgbClr val="A3A3A3"/>
                      </a:solidFill>
                      <a:prstDash val="solid"/>
                      <a:round/>
                      <a:headEnd len="sm" w="sm" type="none"/>
                      <a:tailEnd len="sm" w="sm" type="none"/>
                    </a:lnR>
                    <a:lnT cap="flat" cmpd="sng" w="12650">
                      <a:solidFill>
                        <a:srgbClr val="A3A3A3"/>
                      </a:solidFill>
                      <a:prstDash val="solid"/>
                      <a:round/>
                      <a:headEnd len="sm" w="sm" type="none"/>
                      <a:tailEnd len="sm" w="sm" type="none"/>
                    </a:lnT>
                    <a:lnB cap="flat" cmpd="sng" w="12650">
                      <a:solidFill>
                        <a:srgbClr val="A3A3A3"/>
                      </a:solidFill>
                      <a:prstDash val="solid"/>
                      <a:round/>
                      <a:headEnd len="sm" w="sm" type="none"/>
                      <a:tailEnd len="sm" w="sm" type="none"/>
                    </a:lnB>
                    <a:solidFill>
                      <a:srgbClr val="C9DAF8"/>
                    </a:solidFill>
                  </a:tcPr>
                </a:tc>
                <a:tc>
                  <a:txBody>
                    <a:bodyPr/>
                    <a:lstStyle/>
                    <a:p>
                      <a:pPr indent="0" lvl="0" marL="0" rtl="0" algn="l">
                        <a:lnSpc>
                          <a:spcPct val="115000"/>
                        </a:lnSpc>
                        <a:spcBef>
                          <a:spcPts val="0"/>
                        </a:spcBef>
                        <a:spcAft>
                          <a:spcPts val="0"/>
                        </a:spcAft>
                        <a:buNone/>
                      </a:pPr>
                      <a:r>
                        <a:rPr lang="en" sz="1100">
                          <a:latin typeface="Calibri"/>
                          <a:ea typeface="Calibri"/>
                          <a:cs typeface="Calibri"/>
                          <a:sym typeface="Calibri"/>
                        </a:rPr>
                        <a:t>Iphone release</a:t>
                      </a:r>
                      <a:endParaRPr sz="1100">
                        <a:solidFill>
                          <a:srgbClr val="262626"/>
                        </a:solidFill>
                        <a:latin typeface="Calibri"/>
                        <a:ea typeface="Calibri"/>
                        <a:cs typeface="Calibri"/>
                        <a:sym typeface="Calibri"/>
                      </a:endParaRPr>
                    </a:p>
                  </a:txBody>
                  <a:tcPr marT="25400" marB="25400" marR="38100" marL="38100">
                    <a:lnL cap="flat" cmpd="sng" w="12650">
                      <a:solidFill>
                        <a:srgbClr val="A3A3A3"/>
                      </a:solidFill>
                      <a:prstDash val="solid"/>
                      <a:round/>
                      <a:headEnd len="sm" w="sm" type="none"/>
                      <a:tailEnd len="sm" w="sm" type="none"/>
                    </a:lnL>
                    <a:lnR cap="flat" cmpd="sng" w="12650">
                      <a:solidFill>
                        <a:srgbClr val="A3A3A3"/>
                      </a:solidFill>
                      <a:prstDash val="solid"/>
                      <a:round/>
                      <a:headEnd len="sm" w="sm" type="none"/>
                      <a:tailEnd len="sm" w="sm" type="none"/>
                    </a:lnR>
                    <a:lnT cap="flat" cmpd="sng" w="12650">
                      <a:solidFill>
                        <a:srgbClr val="A3A3A3"/>
                      </a:solidFill>
                      <a:prstDash val="solid"/>
                      <a:round/>
                      <a:headEnd len="sm" w="sm" type="none"/>
                      <a:tailEnd len="sm" w="sm" type="none"/>
                    </a:lnT>
                    <a:lnB cap="flat" cmpd="sng" w="12650">
                      <a:solidFill>
                        <a:srgbClr val="A3A3A3"/>
                      </a:solidFill>
                      <a:prstDash val="solid"/>
                      <a:round/>
                      <a:headEnd len="sm" w="sm" type="none"/>
                      <a:tailEnd len="sm" w="sm" type="none"/>
                    </a:lnB>
                  </a:tcPr>
                </a:tc>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pic>
        <p:nvPicPr>
          <p:cNvPr id="147" name="Google Shape;147;p26"/>
          <p:cNvPicPr preferRelativeResize="0"/>
          <p:nvPr/>
        </p:nvPicPr>
        <p:blipFill rotWithShape="1">
          <a:blip r:embed="rId3">
            <a:alphaModFix/>
          </a:blip>
          <a:srcRect b="40205" l="0" r="0" t="0"/>
          <a:stretch/>
        </p:blipFill>
        <p:spPr>
          <a:xfrm>
            <a:off x="76200" y="0"/>
            <a:ext cx="5897326" cy="2893226"/>
          </a:xfrm>
          <a:prstGeom prst="rect">
            <a:avLst/>
          </a:prstGeom>
          <a:noFill/>
          <a:ln>
            <a:noFill/>
          </a:ln>
        </p:spPr>
      </p:pic>
      <p:pic>
        <p:nvPicPr>
          <p:cNvPr id="148" name="Google Shape;148;p26"/>
          <p:cNvPicPr preferRelativeResize="0"/>
          <p:nvPr/>
        </p:nvPicPr>
        <p:blipFill rotWithShape="1">
          <a:blip r:embed="rId3">
            <a:alphaModFix/>
          </a:blip>
          <a:srcRect b="0" l="0" r="0" t="59604"/>
          <a:stretch/>
        </p:blipFill>
        <p:spPr>
          <a:xfrm>
            <a:off x="3457400" y="2740825"/>
            <a:ext cx="5686601" cy="1884826"/>
          </a:xfrm>
          <a:prstGeom prst="rect">
            <a:avLst/>
          </a:prstGeom>
          <a:noFill/>
          <a:ln>
            <a:noFill/>
          </a:ln>
        </p:spPr>
      </p:pic>
      <p:graphicFrame>
        <p:nvGraphicFramePr>
          <p:cNvPr id="149" name="Google Shape;149;p26"/>
          <p:cNvGraphicFramePr/>
          <p:nvPr/>
        </p:nvGraphicFramePr>
        <p:xfrm>
          <a:off x="6629700" y="742775"/>
          <a:ext cx="3000000" cy="3000000"/>
        </p:xfrm>
        <a:graphic>
          <a:graphicData uri="http://schemas.openxmlformats.org/drawingml/2006/table">
            <a:tbl>
              <a:tblPr>
                <a:noFill/>
                <a:tableStyleId>{7AF2444C-DCA7-4916-92F9-091FA5C83E52}</a:tableStyleId>
              </a:tblPr>
              <a:tblGrid>
                <a:gridCol w="539350"/>
                <a:gridCol w="1416750"/>
              </a:tblGrid>
              <a:tr h="335225">
                <a:tc>
                  <a:txBody>
                    <a:bodyPr/>
                    <a:lstStyle/>
                    <a:p>
                      <a:pPr indent="0" lvl="0" marL="0" rtl="0" algn="l">
                        <a:spcBef>
                          <a:spcPts val="0"/>
                        </a:spcBef>
                        <a:spcAft>
                          <a:spcPts val="0"/>
                        </a:spcAft>
                        <a:buNone/>
                      </a:pPr>
                      <a:r>
                        <a:rPr b="1" lang="en" sz="1000"/>
                        <a:t>Color</a:t>
                      </a:r>
                      <a:endParaRPr b="1" sz="1000"/>
                    </a:p>
                  </a:txBody>
                  <a:tcPr marT="91425" marB="91425" marR="91425" marL="91425"/>
                </a:tc>
                <a:tc>
                  <a:txBody>
                    <a:bodyPr/>
                    <a:lstStyle/>
                    <a:p>
                      <a:pPr indent="0" lvl="0" marL="0" rtl="0" algn="l">
                        <a:spcBef>
                          <a:spcPts val="0"/>
                        </a:spcBef>
                        <a:spcAft>
                          <a:spcPts val="0"/>
                        </a:spcAft>
                        <a:buNone/>
                      </a:pPr>
                      <a:r>
                        <a:rPr b="1" lang="en" sz="1000"/>
                        <a:t>Milestone</a:t>
                      </a:r>
                      <a:endParaRPr b="1" sz="1000"/>
                    </a:p>
                  </a:txBody>
                  <a:tcPr marT="91425" marB="91425" marR="91425" marL="91425"/>
                </a:tc>
              </a:tr>
              <a:tr h="335300">
                <a:tc>
                  <a:txBody>
                    <a:bodyPr/>
                    <a:lstStyle/>
                    <a:p>
                      <a:pPr indent="0" lvl="0" marL="0" rtl="0" algn="l">
                        <a:spcBef>
                          <a:spcPts val="0"/>
                        </a:spcBef>
                        <a:spcAft>
                          <a:spcPts val="0"/>
                        </a:spcAft>
                        <a:buNone/>
                      </a:pPr>
                      <a:r>
                        <a:rPr lang="en" sz="1000"/>
                        <a:t>Blue</a:t>
                      </a:r>
                      <a:endParaRPr sz="1000"/>
                    </a:p>
                  </a:txBody>
                  <a:tcPr marT="91425" marB="91425" marR="91425" marL="91425">
                    <a:solidFill>
                      <a:srgbClr val="C9DAF8"/>
                    </a:solidFill>
                  </a:tcPr>
                </a:tc>
                <a:tc>
                  <a:txBody>
                    <a:bodyPr/>
                    <a:lstStyle/>
                    <a:p>
                      <a:pPr indent="0" lvl="0" marL="0" rtl="0" algn="l">
                        <a:spcBef>
                          <a:spcPts val="0"/>
                        </a:spcBef>
                        <a:spcAft>
                          <a:spcPts val="0"/>
                        </a:spcAft>
                        <a:buNone/>
                      </a:pPr>
                      <a:r>
                        <a:rPr lang="en" sz="1000"/>
                        <a:t>Positive Returns</a:t>
                      </a:r>
                      <a:endParaRPr sz="1000"/>
                    </a:p>
                  </a:txBody>
                  <a:tcPr marT="91425" marB="91425" marR="91425" marL="91425">
                    <a:solidFill>
                      <a:srgbClr val="C9DAF8"/>
                    </a:solidFill>
                  </a:tcPr>
                </a:tc>
              </a:tr>
              <a:tr h="335300">
                <a:tc>
                  <a:txBody>
                    <a:bodyPr/>
                    <a:lstStyle/>
                    <a:p>
                      <a:pPr indent="0" lvl="0" marL="0" rtl="0" algn="l">
                        <a:spcBef>
                          <a:spcPts val="0"/>
                        </a:spcBef>
                        <a:spcAft>
                          <a:spcPts val="0"/>
                        </a:spcAft>
                        <a:buNone/>
                      </a:pPr>
                      <a:r>
                        <a:rPr lang="en" sz="1000"/>
                        <a:t>Red</a:t>
                      </a:r>
                      <a:endParaRPr sz="1000"/>
                    </a:p>
                  </a:txBody>
                  <a:tcPr marT="91425" marB="91425" marR="91425" marL="91425">
                    <a:solidFill>
                      <a:srgbClr val="F4CCCC"/>
                    </a:solidFill>
                  </a:tcPr>
                </a:tc>
                <a:tc>
                  <a:txBody>
                    <a:bodyPr/>
                    <a:lstStyle/>
                    <a:p>
                      <a:pPr indent="0" lvl="0" marL="0" rtl="0" algn="l">
                        <a:spcBef>
                          <a:spcPts val="0"/>
                        </a:spcBef>
                        <a:spcAft>
                          <a:spcPts val="0"/>
                        </a:spcAft>
                        <a:buNone/>
                      </a:pPr>
                      <a:r>
                        <a:rPr lang="en" sz="1000"/>
                        <a:t>Negative Returns</a:t>
                      </a:r>
                      <a:endParaRPr sz="1000"/>
                    </a:p>
                  </a:txBody>
                  <a:tcPr marT="91425" marB="91425" marR="91425" marL="91425">
                    <a:solidFill>
                      <a:srgbClr val="F4CCCC"/>
                    </a:solidFill>
                  </a:tcPr>
                </a:tc>
              </a:tr>
            </a:tbl>
          </a:graphicData>
        </a:graphic>
      </p:graphicFrame>
      <p:sp>
        <p:nvSpPr>
          <p:cNvPr id="150" name="Google Shape;150;p26"/>
          <p:cNvSpPr txBox="1"/>
          <p:nvPr/>
        </p:nvSpPr>
        <p:spPr>
          <a:xfrm>
            <a:off x="6317750" y="181925"/>
            <a:ext cx="2580000" cy="477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900">
                <a:latin typeface="Georgia"/>
                <a:ea typeface="Georgia"/>
                <a:cs typeface="Georgia"/>
                <a:sym typeface="Georgia"/>
              </a:rPr>
              <a:t>AAPL </a:t>
            </a:r>
            <a:r>
              <a:rPr b="1" lang="en" sz="1900">
                <a:latin typeface="Georgia"/>
                <a:ea typeface="Georgia"/>
                <a:cs typeface="Georgia"/>
                <a:sym typeface="Georgia"/>
              </a:rPr>
              <a:t>Milestones</a:t>
            </a:r>
            <a:endParaRPr b="1" sz="1900">
              <a:latin typeface="Georgia"/>
              <a:ea typeface="Georgia"/>
              <a:cs typeface="Georgia"/>
              <a:sym typeface="Georgia"/>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27"/>
          <p:cNvSpPr txBox="1"/>
          <p:nvPr>
            <p:ph type="title"/>
          </p:nvPr>
        </p:nvSpPr>
        <p:spPr>
          <a:xfrm>
            <a:off x="311700" y="445025"/>
            <a:ext cx="8520600" cy="101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Long short term memory (LSTM)</a:t>
            </a:r>
            <a:endParaRPr/>
          </a:p>
        </p:txBody>
      </p:sp>
      <p:sp>
        <p:nvSpPr>
          <p:cNvPr id="156" name="Google Shape;156;p27"/>
          <p:cNvSpPr txBox="1"/>
          <p:nvPr>
            <p:ph idx="1" type="body"/>
          </p:nvPr>
        </p:nvSpPr>
        <p:spPr>
          <a:xfrm>
            <a:off x="311700" y="1533525"/>
            <a:ext cx="3430800" cy="2806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a model that increases the memory of recurrent neural networks</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rPr lang="en" sz="1600"/>
              <a:t>Recurrent neural networks hold short term memory in that they allow earlier determining information to be employed in the current neural networks</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p:txBody>
      </p:sp>
      <p:pic>
        <p:nvPicPr>
          <p:cNvPr id="157" name="Google Shape;157;p27"/>
          <p:cNvPicPr preferRelativeResize="0"/>
          <p:nvPr/>
        </p:nvPicPr>
        <p:blipFill>
          <a:blip r:embed="rId3">
            <a:alphaModFix/>
          </a:blip>
          <a:stretch>
            <a:fillRect/>
          </a:stretch>
        </p:blipFill>
        <p:spPr>
          <a:xfrm>
            <a:off x="4805175" y="1096075"/>
            <a:ext cx="3240684" cy="33769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28"/>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Initial Findings</a:t>
            </a:r>
            <a:endParaRPr/>
          </a:p>
        </p:txBody>
      </p:sp>
      <p:sp>
        <p:nvSpPr>
          <p:cNvPr id="163" name="Google Shape;163;p28"/>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en"/>
              <a:t>What does the data look like?</a:t>
            </a:r>
            <a:endParaRPr/>
          </a:p>
          <a:p>
            <a:pPr indent="-304800" lvl="1" marL="914400" rtl="0" algn="l">
              <a:spcBef>
                <a:spcPts val="0"/>
              </a:spcBef>
              <a:spcAft>
                <a:spcPts val="0"/>
              </a:spcAft>
              <a:buSzPts val="1200"/>
              <a:buChar char="○"/>
            </a:pPr>
            <a:r>
              <a:rPr lang="en"/>
              <a:t>Trends</a:t>
            </a:r>
            <a:endParaRPr/>
          </a:p>
          <a:p>
            <a:pPr indent="-304800" lvl="0" marL="457200" rtl="0" algn="l">
              <a:spcBef>
                <a:spcPts val="0"/>
              </a:spcBef>
              <a:spcAft>
                <a:spcPts val="0"/>
              </a:spcAft>
              <a:buSzPts val="1200"/>
              <a:buChar char="●"/>
            </a:pPr>
            <a:r>
              <a:rPr lang="en"/>
              <a:t>Linking with Reddit Data</a:t>
            </a:r>
            <a:endParaRPr/>
          </a:p>
          <a:p>
            <a:pPr indent="-304800" lvl="1" marL="914400" rtl="0" algn="l">
              <a:spcBef>
                <a:spcPts val="0"/>
              </a:spcBef>
              <a:spcAft>
                <a:spcPts val="0"/>
              </a:spcAft>
              <a:buSzPts val="1200"/>
              <a:buChar char="○"/>
            </a:pPr>
            <a:r>
              <a:rPr lang="en"/>
              <a:t>Increased Sales</a:t>
            </a:r>
            <a:endParaRPr/>
          </a:p>
          <a:p>
            <a:pPr indent="-304800" lvl="1" marL="914400" rtl="0" algn="l">
              <a:spcBef>
                <a:spcPts val="0"/>
              </a:spcBef>
              <a:spcAft>
                <a:spcPts val="0"/>
              </a:spcAft>
              <a:buSzPts val="1200"/>
              <a:buChar char="○"/>
            </a:pPr>
            <a:r>
              <a:rPr lang="en"/>
              <a:t>Good Profits</a:t>
            </a:r>
            <a:endParaRPr/>
          </a:p>
          <a:p>
            <a:pPr indent="-304800" lvl="1" marL="914400" rtl="0" algn="l">
              <a:spcBef>
                <a:spcPts val="0"/>
              </a:spcBef>
              <a:spcAft>
                <a:spcPts val="0"/>
              </a:spcAft>
              <a:buSzPts val="1200"/>
              <a:buChar char="○"/>
            </a:pPr>
            <a:r>
              <a:rPr lang="en"/>
              <a:t>Stock Splits</a:t>
            </a:r>
            <a:endParaRPr/>
          </a:p>
          <a:p>
            <a:pPr indent="0" lvl="0" marL="914400" rtl="0" algn="l">
              <a:spcBef>
                <a:spcPts val="0"/>
              </a:spcBef>
              <a:spcAft>
                <a:spcPts val="0"/>
              </a:spcAft>
              <a:buNone/>
            </a:pPr>
            <a:r>
              <a:t/>
            </a:r>
            <a:endParaRPr/>
          </a:p>
          <a:p>
            <a:pPr indent="-304800" lvl="0" marL="457200" rtl="0" algn="l">
              <a:spcBef>
                <a:spcPts val="0"/>
              </a:spcBef>
              <a:spcAft>
                <a:spcPts val="0"/>
              </a:spcAft>
              <a:buSzPts val="1200"/>
              <a:buChar char="●"/>
            </a:pPr>
            <a:r>
              <a:rPr b="1" lang="en"/>
              <a:t>Starting off small:</a:t>
            </a:r>
            <a:r>
              <a:rPr lang="en"/>
              <a:t> Looking at </a:t>
            </a:r>
            <a:r>
              <a:rPr lang="en"/>
              <a:t>predicted stock price and the actual stock price during time of COVID-19</a:t>
            </a:r>
            <a:endParaRPr/>
          </a:p>
        </p:txBody>
      </p:sp>
      <p:pic>
        <p:nvPicPr>
          <p:cNvPr id="164" name="Google Shape;164;p28"/>
          <p:cNvPicPr preferRelativeResize="0"/>
          <p:nvPr/>
        </p:nvPicPr>
        <p:blipFill>
          <a:blip r:embed="rId3">
            <a:alphaModFix/>
          </a:blip>
          <a:stretch>
            <a:fillRect/>
          </a:stretch>
        </p:blipFill>
        <p:spPr>
          <a:xfrm>
            <a:off x="3340475" y="1020200"/>
            <a:ext cx="5803526" cy="1466375"/>
          </a:xfrm>
          <a:prstGeom prst="rect">
            <a:avLst/>
          </a:prstGeom>
          <a:noFill/>
          <a:ln>
            <a:noFill/>
          </a:ln>
        </p:spPr>
      </p:pic>
      <p:pic>
        <p:nvPicPr>
          <p:cNvPr id="165" name="Google Shape;165;p28"/>
          <p:cNvPicPr preferRelativeResize="0"/>
          <p:nvPr/>
        </p:nvPicPr>
        <p:blipFill>
          <a:blip r:embed="rId4">
            <a:alphaModFix/>
          </a:blip>
          <a:stretch>
            <a:fillRect/>
          </a:stretch>
        </p:blipFill>
        <p:spPr>
          <a:xfrm>
            <a:off x="3340475" y="2775326"/>
            <a:ext cx="5803525" cy="150359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29"/>
          <p:cNvSpPr txBox="1"/>
          <p:nvPr>
            <p:ph type="title"/>
          </p:nvPr>
        </p:nvSpPr>
        <p:spPr>
          <a:xfrm>
            <a:off x="311700" y="555600"/>
            <a:ext cx="32556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Predicting 20 Days</a:t>
            </a:r>
            <a:endParaRPr/>
          </a:p>
        </p:txBody>
      </p:sp>
      <p:sp>
        <p:nvSpPr>
          <p:cNvPr id="171" name="Google Shape;171;p29"/>
          <p:cNvSpPr txBox="1"/>
          <p:nvPr>
            <p:ph idx="1" type="body"/>
          </p:nvPr>
        </p:nvSpPr>
        <p:spPr>
          <a:xfrm>
            <a:off x="311700" y="1389600"/>
            <a:ext cx="4136100" cy="317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Training Data</a:t>
            </a:r>
            <a:r>
              <a:rPr lang="en"/>
              <a:t>: </a:t>
            </a:r>
            <a:r>
              <a:rPr lang="en" sz="1100"/>
              <a:t>January 1, 2014 - February 20,2020</a:t>
            </a:r>
            <a:endParaRPr sz="1100"/>
          </a:p>
          <a:p>
            <a:pPr indent="0" lvl="0" marL="0" rtl="0" algn="l">
              <a:spcBef>
                <a:spcPts val="0"/>
              </a:spcBef>
              <a:spcAft>
                <a:spcPts val="0"/>
              </a:spcAft>
              <a:buNone/>
            </a:pPr>
            <a:r>
              <a:rPr b="1" lang="en"/>
              <a:t>Test Data:</a:t>
            </a:r>
            <a:r>
              <a:rPr lang="en"/>
              <a:t> </a:t>
            </a:r>
            <a:r>
              <a:rPr lang="en" sz="1100"/>
              <a:t>February 21, 2020 - March 30, 2020</a:t>
            </a:r>
            <a:endParaRPr sz="1100"/>
          </a:p>
          <a:p>
            <a:pPr indent="0" lvl="0" marL="0" rtl="0" algn="l">
              <a:spcBef>
                <a:spcPts val="0"/>
              </a:spcBef>
              <a:spcAft>
                <a:spcPts val="0"/>
              </a:spcAft>
              <a:buNone/>
            </a:pPr>
            <a:r>
              <a:t/>
            </a:r>
            <a:endParaRPr/>
          </a:p>
          <a:p>
            <a:pPr indent="0" lvl="0" marL="0" rtl="0" algn="l">
              <a:spcBef>
                <a:spcPts val="0"/>
              </a:spcBef>
              <a:spcAft>
                <a:spcPts val="0"/>
              </a:spcAft>
              <a:buNone/>
            </a:pPr>
            <a:r>
              <a:rPr b="1" lang="en"/>
              <a:t>Creating the LSTM Model</a:t>
            </a:r>
            <a:endParaRPr b="1" sz="1100"/>
          </a:p>
          <a:p>
            <a:pPr indent="0" lvl="0" marL="0" rtl="0" algn="l">
              <a:spcBef>
                <a:spcPts val="0"/>
              </a:spcBef>
              <a:spcAft>
                <a:spcPts val="0"/>
              </a:spcAft>
              <a:buNone/>
            </a:pPr>
            <a:r>
              <a:rPr lang="en" sz="1100"/>
              <a:t>from keras.models import Sequential</a:t>
            </a:r>
            <a:endParaRPr sz="1100"/>
          </a:p>
          <a:p>
            <a:pPr indent="0" lvl="0" marL="0" rtl="0" algn="l">
              <a:spcBef>
                <a:spcPts val="0"/>
              </a:spcBef>
              <a:spcAft>
                <a:spcPts val="0"/>
              </a:spcAft>
              <a:buNone/>
            </a:pPr>
            <a:r>
              <a:rPr lang="en" sz="1100"/>
              <a:t>from keras.layers import LSTM</a:t>
            </a:r>
            <a:endParaRPr sz="1100"/>
          </a:p>
          <a:p>
            <a:pPr indent="0" lvl="0" marL="0" rtl="0" algn="l">
              <a:spcBef>
                <a:spcPts val="0"/>
              </a:spcBef>
              <a:spcAft>
                <a:spcPts val="0"/>
              </a:spcAft>
              <a:buNone/>
            </a:pPr>
            <a:r>
              <a:rPr lang="en" sz="1100"/>
              <a:t>from keras.layers import Dropout</a:t>
            </a:r>
            <a:endParaRPr sz="1100"/>
          </a:p>
          <a:p>
            <a:pPr indent="0" lvl="0" marL="0" rtl="0" algn="l">
              <a:spcBef>
                <a:spcPts val="0"/>
              </a:spcBef>
              <a:spcAft>
                <a:spcPts val="0"/>
              </a:spcAft>
              <a:buNone/>
            </a:pPr>
            <a:r>
              <a:rPr lang="en" sz="1100"/>
              <a:t>from keras.layers import Dense</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rPr lang="en" sz="1100"/>
              <a:t>0.2 Dropout layer, add the Dense layer </a:t>
            </a:r>
            <a:endParaRPr sz="1100"/>
          </a:p>
          <a:p>
            <a:pPr indent="0" lvl="0" marL="0" rtl="0" algn="l">
              <a:spcBef>
                <a:spcPts val="0"/>
              </a:spcBef>
              <a:spcAft>
                <a:spcPts val="0"/>
              </a:spcAft>
              <a:buNone/>
            </a:pPr>
            <a:r>
              <a:rPr lang="en" sz="1100"/>
              <a:t>Adam optimizer and set the loss as the mean_squared_error. </a:t>
            </a:r>
            <a:endParaRPr sz="1100"/>
          </a:p>
          <a:p>
            <a:pPr indent="0" lvl="0" marL="0" rtl="0" algn="l">
              <a:spcBef>
                <a:spcPts val="0"/>
              </a:spcBef>
              <a:spcAft>
                <a:spcPts val="0"/>
              </a:spcAft>
              <a:buNone/>
            </a:pPr>
            <a:r>
              <a:rPr lang="en" sz="1100"/>
              <a:t>fit the model to run for 50 epochs with a batch size of 32</a:t>
            </a:r>
            <a:endParaRPr sz="1100"/>
          </a:p>
          <a:p>
            <a:pPr indent="0" lvl="0" marL="0" rtl="0" algn="l">
              <a:spcBef>
                <a:spcPts val="0"/>
              </a:spcBef>
              <a:spcAft>
                <a:spcPts val="0"/>
              </a:spcAft>
              <a:buNone/>
            </a:pPr>
            <a:r>
              <a:t/>
            </a:r>
            <a:endParaRPr sz="1100"/>
          </a:p>
        </p:txBody>
      </p:sp>
      <p:pic>
        <p:nvPicPr>
          <p:cNvPr id="172" name="Google Shape;172;p29"/>
          <p:cNvPicPr preferRelativeResize="0"/>
          <p:nvPr/>
        </p:nvPicPr>
        <p:blipFill>
          <a:blip r:embed="rId3">
            <a:alphaModFix/>
          </a:blip>
          <a:stretch>
            <a:fillRect/>
          </a:stretch>
        </p:blipFill>
        <p:spPr>
          <a:xfrm>
            <a:off x="5880525" y="555600"/>
            <a:ext cx="2927725" cy="2078225"/>
          </a:xfrm>
          <a:prstGeom prst="rect">
            <a:avLst/>
          </a:prstGeom>
          <a:noFill/>
          <a:ln>
            <a:noFill/>
          </a:ln>
        </p:spPr>
      </p:pic>
      <p:pic>
        <p:nvPicPr>
          <p:cNvPr id="173" name="Google Shape;173;p29"/>
          <p:cNvPicPr preferRelativeResize="0"/>
          <p:nvPr/>
        </p:nvPicPr>
        <p:blipFill>
          <a:blip r:embed="rId4">
            <a:alphaModFix/>
          </a:blip>
          <a:stretch>
            <a:fillRect/>
          </a:stretch>
        </p:blipFill>
        <p:spPr>
          <a:xfrm>
            <a:off x="6060226" y="2707825"/>
            <a:ext cx="2748025" cy="19814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30"/>
          <p:cNvSpPr txBox="1"/>
          <p:nvPr>
            <p:ph type="title"/>
          </p:nvPr>
        </p:nvSpPr>
        <p:spPr>
          <a:xfrm>
            <a:off x="311700" y="37975"/>
            <a:ext cx="8520600" cy="1016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TSLA Closing Predictions</a:t>
            </a:r>
            <a:endParaRPr/>
          </a:p>
          <a:p>
            <a:pPr indent="0" lvl="0" marL="0" rtl="0" algn="ctr">
              <a:spcBef>
                <a:spcPts val="0"/>
              </a:spcBef>
              <a:spcAft>
                <a:spcPts val="0"/>
              </a:spcAft>
              <a:buNone/>
            </a:pPr>
            <a:r>
              <a:rPr lang="en"/>
              <a:t>60 </a:t>
            </a:r>
            <a:r>
              <a:rPr lang="en"/>
              <a:t>timesteps</a:t>
            </a:r>
            <a:endParaRPr/>
          </a:p>
        </p:txBody>
      </p:sp>
      <p:pic>
        <p:nvPicPr>
          <p:cNvPr id="179" name="Google Shape;179;p30"/>
          <p:cNvPicPr preferRelativeResize="0"/>
          <p:nvPr/>
        </p:nvPicPr>
        <p:blipFill>
          <a:blip r:embed="rId3">
            <a:alphaModFix/>
          </a:blip>
          <a:stretch>
            <a:fillRect/>
          </a:stretch>
        </p:blipFill>
        <p:spPr>
          <a:xfrm>
            <a:off x="2071126" y="1278513"/>
            <a:ext cx="5001725" cy="2512474"/>
          </a:xfrm>
          <a:prstGeom prst="rect">
            <a:avLst/>
          </a:prstGeom>
          <a:noFill/>
          <a:ln>
            <a:noFill/>
          </a:ln>
        </p:spPr>
      </p:pic>
      <p:pic>
        <p:nvPicPr>
          <p:cNvPr id="180" name="Google Shape;180;p30"/>
          <p:cNvPicPr preferRelativeResize="0"/>
          <p:nvPr/>
        </p:nvPicPr>
        <p:blipFill>
          <a:blip r:embed="rId4">
            <a:alphaModFix/>
          </a:blip>
          <a:stretch>
            <a:fillRect/>
          </a:stretch>
        </p:blipFill>
        <p:spPr>
          <a:xfrm>
            <a:off x="83450" y="1278525"/>
            <a:ext cx="8977075" cy="2989575"/>
          </a:xfrm>
          <a:prstGeom prst="rect">
            <a:avLst/>
          </a:prstGeom>
          <a:noFill/>
          <a:ln>
            <a:noFill/>
          </a:ln>
        </p:spPr>
      </p:pic>
      <p:pic>
        <p:nvPicPr>
          <p:cNvPr id="181" name="Google Shape;181;p30"/>
          <p:cNvPicPr preferRelativeResize="0"/>
          <p:nvPr/>
        </p:nvPicPr>
        <p:blipFill>
          <a:blip r:embed="rId5">
            <a:alphaModFix/>
          </a:blip>
          <a:stretch>
            <a:fillRect/>
          </a:stretch>
        </p:blipFill>
        <p:spPr>
          <a:xfrm>
            <a:off x="3433738" y="1091713"/>
            <a:ext cx="2276475" cy="34956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9"/>
                                        </p:tgtEl>
                                        <p:attrNameLst>
                                          <p:attrName>style.visibility</p:attrName>
                                        </p:attrNameLst>
                                      </p:cBhvr>
                                      <p:to>
                                        <p:strVal val="visible"/>
                                      </p:to>
                                    </p:set>
                                    <p:animEffect filter="fade" transition="in">
                                      <p:cBhvr>
                                        <p:cTn dur="1000"/>
                                        <p:tgtEl>
                                          <p:spTgt spid="17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0"/>
                                        </p:tgtEl>
                                        <p:attrNameLst>
                                          <p:attrName>style.visibility</p:attrName>
                                        </p:attrNameLst>
                                      </p:cBhvr>
                                      <p:to>
                                        <p:strVal val="visible"/>
                                      </p:to>
                                    </p:set>
                                    <p:animEffect filter="fade" transition="in">
                                      <p:cBhvr>
                                        <p:cTn dur="1000"/>
                                        <p:tgtEl>
                                          <p:spTgt spid="18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1"/>
                                        </p:tgtEl>
                                        <p:attrNameLst>
                                          <p:attrName>style.visibility</p:attrName>
                                        </p:attrNameLst>
                                      </p:cBhvr>
                                      <p:to>
                                        <p:strVal val="visible"/>
                                      </p:to>
                                    </p:set>
                                    <p:animEffect filter="fade" transition="in">
                                      <p:cBhvr>
                                        <p:cTn dur="1000"/>
                                        <p:tgtEl>
                                          <p:spTgt spid="18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31"/>
          <p:cNvSpPr txBox="1"/>
          <p:nvPr>
            <p:ph type="title"/>
          </p:nvPr>
        </p:nvSpPr>
        <p:spPr>
          <a:xfrm>
            <a:off x="311700" y="37975"/>
            <a:ext cx="8520600" cy="1016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AAPL </a:t>
            </a:r>
            <a:r>
              <a:rPr lang="en"/>
              <a:t>Closing </a:t>
            </a:r>
            <a:r>
              <a:rPr lang="en"/>
              <a:t>Predictions</a:t>
            </a:r>
            <a:endParaRPr/>
          </a:p>
          <a:p>
            <a:pPr indent="0" lvl="0" marL="0" rtl="0" algn="ctr">
              <a:spcBef>
                <a:spcPts val="0"/>
              </a:spcBef>
              <a:spcAft>
                <a:spcPts val="0"/>
              </a:spcAft>
              <a:buNone/>
            </a:pPr>
            <a:r>
              <a:rPr lang="en"/>
              <a:t>60 </a:t>
            </a:r>
            <a:r>
              <a:rPr lang="en"/>
              <a:t>timesteps</a:t>
            </a:r>
            <a:endParaRPr/>
          </a:p>
        </p:txBody>
      </p:sp>
      <p:pic>
        <p:nvPicPr>
          <p:cNvPr id="187" name="Google Shape;187;p31"/>
          <p:cNvPicPr preferRelativeResize="0"/>
          <p:nvPr/>
        </p:nvPicPr>
        <p:blipFill>
          <a:blip r:embed="rId3">
            <a:alphaModFix/>
          </a:blip>
          <a:stretch>
            <a:fillRect/>
          </a:stretch>
        </p:blipFill>
        <p:spPr>
          <a:xfrm>
            <a:off x="1617538" y="1214475"/>
            <a:ext cx="5908926" cy="2993174"/>
          </a:xfrm>
          <a:prstGeom prst="rect">
            <a:avLst/>
          </a:prstGeom>
          <a:noFill/>
          <a:ln>
            <a:noFill/>
          </a:ln>
        </p:spPr>
      </p:pic>
      <p:pic>
        <p:nvPicPr>
          <p:cNvPr id="188" name="Google Shape;188;p31"/>
          <p:cNvPicPr preferRelativeResize="0"/>
          <p:nvPr/>
        </p:nvPicPr>
        <p:blipFill>
          <a:blip r:embed="rId4">
            <a:alphaModFix/>
          </a:blip>
          <a:stretch>
            <a:fillRect/>
          </a:stretch>
        </p:blipFill>
        <p:spPr>
          <a:xfrm>
            <a:off x="196663" y="1241638"/>
            <a:ext cx="8750674" cy="2938850"/>
          </a:xfrm>
          <a:prstGeom prst="rect">
            <a:avLst/>
          </a:prstGeom>
          <a:noFill/>
          <a:ln>
            <a:noFill/>
          </a:ln>
        </p:spPr>
      </p:pic>
      <p:pic>
        <p:nvPicPr>
          <p:cNvPr id="189" name="Google Shape;189;p31"/>
          <p:cNvPicPr preferRelativeResize="0"/>
          <p:nvPr/>
        </p:nvPicPr>
        <p:blipFill>
          <a:blip r:embed="rId5">
            <a:alphaModFix/>
          </a:blip>
          <a:stretch>
            <a:fillRect/>
          </a:stretch>
        </p:blipFill>
        <p:spPr>
          <a:xfrm>
            <a:off x="3486150" y="1054675"/>
            <a:ext cx="2171700" cy="34861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7"/>
                                        </p:tgtEl>
                                        <p:attrNameLst>
                                          <p:attrName>style.visibility</p:attrName>
                                        </p:attrNameLst>
                                      </p:cBhvr>
                                      <p:to>
                                        <p:strVal val="visible"/>
                                      </p:to>
                                    </p:set>
                                    <p:animEffect filter="fade" transition="in">
                                      <p:cBhvr>
                                        <p:cTn dur="1000"/>
                                        <p:tgtEl>
                                          <p:spTgt spid="18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8"/>
                                        </p:tgtEl>
                                        <p:attrNameLst>
                                          <p:attrName>style.visibility</p:attrName>
                                        </p:attrNameLst>
                                      </p:cBhvr>
                                      <p:to>
                                        <p:strVal val="visible"/>
                                      </p:to>
                                    </p:set>
                                    <p:animEffect filter="fade" transition="in">
                                      <p:cBhvr>
                                        <p:cTn dur="1000"/>
                                        <p:tgtEl>
                                          <p:spTgt spid="18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9"/>
                                        </p:tgtEl>
                                        <p:attrNameLst>
                                          <p:attrName>style.visibility</p:attrName>
                                        </p:attrNameLst>
                                      </p:cBhvr>
                                      <p:to>
                                        <p:strVal val="visible"/>
                                      </p:to>
                                    </p:set>
                                    <p:animEffect filter="fade" transition="in">
                                      <p:cBhvr>
                                        <p:cTn dur="1000"/>
                                        <p:tgtEl>
                                          <p:spTgt spid="18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32"/>
          <p:cNvSpPr txBox="1"/>
          <p:nvPr>
            <p:ph type="title"/>
          </p:nvPr>
        </p:nvSpPr>
        <p:spPr>
          <a:xfrm>
            <a:off x="311700" y="445025"/>
            <a:ext cx="8520600" cy="101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Wow, that is amazingly good!</a:t>
            </a:r>
            <a:endParaRPr/>
          </a:p>
        </p:txBody>
      </p:sp>
      <p:sp>
        <p:nvSpPr>
          <p:cNvPr id="195" name="Google Shape;195;p32"/>
          <p:cNvSpPr txBox="1"/>
          <p:nvPr>
            <p:ph idx="1" type="body"/>
          </p:nvPr>
        </p:nvSpPr>
        <p:spPr>
          <a:xfrm>
            <a:off x="311700" y="1073850"/>
            <a:ext cx="5340900" cy="28068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Our LSTM neural network seems to do a wonderful job, it even predicts the huge 'COVID' drop seen around March 2020.</a:t>
            </a:r>
            <a:endParaRPr/>
          </a:p>
          <a:p>
            <a:pPr indent="0" lvl="0" marL="457200" rtl="0" algn="l">
              <a:spcBef>
                <a:spcPts val="0"/>
              </a:spcBef>
              <a:spcAft>
                <a:spcPts val="0"/>
              </a:spcAft>
              <a:buNone/>
            </a:pPr>
            <a:r>
              <a:t/>
            </a:r>
            <a:endParaRPr/>
          </a:p>
          <a:p>
            <a:pPr indent="0" lvl="0" marL="0" rtl="0" algn="l">
              <a:spcBef>
                <a:spcPts val="0"/>
              </a:spcBef>
              <a:spcAft>
                <a:spcPts val="0"/>
              </a:spcAft>
              <a:buNone/>
            </a:pPr>
            <a:r>
              <a:rPr b="1" lang="en"/>
              <a:t>But…Where are we going wrong…?</a:t>
            </a:r>
            <a:endParaRPr b="1"/>
          </a:p>
          <a:p>
            <a:pPr indent="-342900" lvl="0" marL="457200" rtl="0" algn="l">
              <a:spcBef>
                <a:spcPts val="0"/>
              </a:spcBef>
              <a:spcAft>
                <a:spcPts val="0"/>
              </a:spcAft>
              <a:buSzPts val="1800"/>
              <a:buChar char="●"/>
            </a:pPr>
            <a:r>
              <a:rPr lang="en"/>
              <a:t>The predicted price is trailing the true price by 1 time-step. The model is just predicting a value close to the previous price it sees, as this is the best prediction for the next price.</a:t>
            </a:r>
            <a:endParaRPr/>
          </a:p>
        </p:txBody>
      </p:sp>
      <p:pic>
        <p:nvPicPr>
          <p:cNvPr id="196" name="Google Shape;196;p32"/>
          <p:cNvPicPr preferRelativeResize="0"/>
          <p:nvPr/>
        </p:nvPicPr>
        <p:blipFill>
          <a:blip r:embed="rId3">
            <a:alphaModFix/>
          </a:blip>
          <a:stretch>
            <a:fillRect/>
          </a:stretch>
        </p:blipFill>
        <p:spPr>
          <a:xfrm>
            <a:off x="5863750" y="474200"/>
            <a:ext cx="3155025" cy="2180126"/>
          </a:xfrm>
          <a:prstGeom prst="rect">
            <a:avLst/>
          </a:prstGeom>
          <a:noFill/>
          <a:ln>
            <a:noFill/>
          </a:ln>
        </p:spPr>
      </p:pic>
      <p:pic>
        <p:nvPicPr>
          <p:cNvPr id="197" name="Google Shape;197;p32"/>
          <p:cNvPicPr preferRelativeResize="0"/>
          <p:nvPr/>
        </p:nvPicPr>
        <p:blipFill>
          <a:blip r:embed="rId4">
            <a:alphaModFix/>
          </a:blip>
          <a:stretch>
            <a:fillRect/>
          </a:stretch>
        </p:blipFill>
        <p:spPr>
          <a:xfrm>
            <a:off x="5863750" y="2654325"/>
            <a:ext cx="3155025" cy="1968254"/>
          </a:xfrm>
          <a:prstGeom prst="rect">
            <a:avLst/>
          </a:prstGeom>
          <a:noFill/>
          <a:ln>
            <a:noFill/>
          </a:ln>
        </p:spPr>
      </p:pic>
      <p:pic>
        <p:nvPicPr>
          <p:cNvPr id="198" name="Google Shape;198;p32"/>
          <p:cNvPicPr preferRelativeResize="0"/>
          <p:nvPr/>
        </p:nvPicPr>
        <p:blipFill rotWithShape="1">
          <a:blip r:embed="rId5">
            <a:alphaModFix/>
          </a:blip>
          <a:srcRect b="22202" l="35548" r="10737" t="20024"/>
          <a:stretch/>
        </p:blipFill>
        <p:spPr>
          <a:xfrm rot="857119">
            <a:off x="7853810" y="576900"/>
            <a:ext cx="758065" cy="8153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33"/>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Improving the Model - RETURN</a:t>
            </a:r>
            <a:endParaRPr/>
          </a:p>
        </p:txBody>
      </p:sp>
      <p:sp>
        <p:nvSpPr>
          <p:cNvPr id="204" name="Google Shape;204;p33"/>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en"/>
              <a:t>A return is defined as the change in price of stocks over time, which may be represented in terms of price change or percentage change. </a:t>
            </a:r>
            <a:endParaRPr/>
          </a:p>
          <a:p>
            <a:pPr indent="-304800" lvl="1" marL="914400" rtl="0" algn="l">
              <a:spcBef>
                <a:spcPts val="0"/>
              </a:spcBef>
              <a:spcAft>
                <a:spcPts val="0"/>
              </a:spcAft>
              <a:buSzPts val="1200"/>
              <a:buChar char="○"/>
            </a:pPr>
            <a:r>
              <a:rPr lang="en"/>
              <a:t>positive return represents a profit </a:t>
            </a:r>
            <a:endParaRPr/>
          </a:p>
          <a:p>
            <a:pPr indent="-304800" lvl="1" marL="914400" rtl="0" algn="l">
              <a:spcBef>
                <a:spcPts val="0"/>
              </a:spcBef>
              <a:spcAft>
                <a:spcPts val="0"/>
              </a:spcAft>
              <a:buSzPts val="1200"/>
              <a:buChar char="○"/>
            </a:pPr>
            <a:r>
              <a:rPr lang="en"/>
              <a:t>negative return marks a loss</a:t>
            </a:r>
            <a:endParaRPr/>
          </a:p>
          <a:p>
            <a:pPr indent="0" lvl="0" marL="0" rtl="0" algn="l">
              <a:spcBef>
                <a:spcPts val="0"/>
              </a:spcBef>
              <a:spcAft>
                <a:spcPts val="0"/>
              </a:spcAft>
              <a:buNone/>
            </a:pPr>
            <a:r>
              <a:t/>
            </a:r>
            <a:endParaRPr/>
          </a:p>
        </p:txBody>
      </p:sp>
      <p:pic>
        <p:nvPicPr>
          <p:cNvPr id="205" name="Google Shape;205;p33"/>
          <p:cNvPicPr preferRelativeResize="0"/>
          <p:nvPr/>
        </p:nvPicPr>
        <p:blipFill>
          <a:blip r:embed="rId3">
            <a:alphaModFix/>
          </a:blip>
          <a:stretch>
            <a:fillRect/>
          </a:stretch>
        </p:blipFill>
        <p:spPr>
          <a:xfrm>
            <a:off x="3678875" y="88800"/>
            <a:ext cx="4503050" cy="2237050"/>
          </a:xfrm>
          <a:prstGeom prst="rect">
            <a:avLst/>
          </a:prstGeom>
          <a:noFill/>
          <a:ln>
            <a:noFill/>
          </a:ln>
        </p:spPr>
      </p:pic>
      <p:pic>
        <p:nvPicPr>
          <p:cNvPr id="206" name="Google Shape;206;p33"/>
          <p:cNvPicPr preferRelativeResize="0"/>
          <p:nvPr/>
        </p:nvPicPr>
        <p:blipFill>
          <a:blip r:embed="rId4">
            <a:alphaModFix/>
          </a:blip>
          <a:stretch>
            <a:fillRect/>
          </a:stretch>
        </p:blipFill>
        <p:spPr>
          <a:xfrm>
            <a:off x="3383125" y="58900"/>
            <a:ext cx="4997544" cy="2512850"/>
          </a:xfrm>
          <a:prstGeom prst="rect">
            <a:avLst/>
          </a:prstGeom>
          <a:noFill/>
          <a:ln>
            <a:noFill/>
          </a:ln>
        </p:spPr>
      </p:pic>
      <p:pic>
        <p:nvPicPr>
          <p:cNvPr id="207" name="Google Shape;207;p33"/>
          <p:cNvPicPr preferRelativeResize="0"/>
          <p:nvPr/>
        </p:nvPicPr>
        <p:blipFill>
          <a:blip r:embed="rId5">
            <a:alphaModFix/>
          </a:blip>
          <a:stretch>
            <a:fillRect/>
          </a:stretch>
        </p:blipFill>
        <p:spPr>
          <a:xfrm>
            <a:off x="4942372" y="1703322"/>
            <a:ext cx="1976075" cy="28656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5"/>
                                        </p:tgtEl>
                                        <p:attrNameLst>
                                          <p:attrName>style.visibility</p:attrName>
                                        </p:attrNameLst>
                                      </p:cBhvr>
                                      <p:to>
                                        <p:strVal val="visible"/>
                                      </p:to>
                                    </p:set>
                                    <p:animEffect filter="fade" transition="in">
                                      <p:cBhvr>
                                        <p:cTn dur="1000"/>
                                        <p:tgtEl>
                                          <p:spTgt spid="20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6"/>
                                        </p:tgtEl>
                                        <p:attrNameLst>
                                          <p:attrName>style.visibility</p:attrName>
                                        </p:attrNameLst>
                                      </p:cBhvr>
                                      <p:to>
                                        <p:strVal val="visible"/>
                                      </p:to>
                                    </p:set>
                                    <p:animEffect filter="fade" transition="in">
                                      <p:cBhvr>
                                        <p:cTn dur="1000"/>
                                        <p:tgtEl>
                                          <p:spTgt spid="20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7"/>
                                        </p:tgtEl>
                                        <p:attrNameLst>
                                          <p:attrName>style.visibility</p:attrName>
                                        </p:attrNameLst>
                                      </p:cBhvr>
                                      <p:to>
                                        <p:strVal val="visible"/>
                                      </p:to>
                                    </p:set>
                                    <p:animEffect filter="fade" transition="in">
                                      <p:cBhvr>
                                        <p:cTn dur="1000"/>
                                        <p:tgtEl>
                                          <p:spTgt spid="20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6"/>
          <p:cNvSpPr txBox="1"/>
          <p:nvPr>
            <p:ph type="title"/>
          </p:nvPr>
        </p:nvSpPr>
        <p:spPr>
          <a:xfrm>
            <a:off x="311700" y="445025"/>
            <a:ext cx="8520600" cy="101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Introduction/Problem</a:t>
            </a:r>
            <a:endParaRPr/>
          </a:p>
        </p:txBody>
      </p:sp>
      <p:pic>
        <p:nvPicPr>
          <p:cNvPr id="73" name="Google Shape;73;p16"/>
          <p:cNvPicPr preferRelativeResize="0"/>
          <p:nvPr/>
        </p:nvPicPr>
        <p:blipFill>
          <a:blip r:embed="rId3">
            <a:alphaModFix/>
          </a:blip>
          <a:stretch>
            <a:fillRect/>
          </a:stretch>
        </p:blipFill>
        <p:spPr>
          <a:xfrm>
            <a:off x="3394300" y="1151225"/>
            <a:ext cx="5749699" cy="3100676"/>
          </a:xfrm>
          <a:prstGeom prst="rect">
            <a:avLst/>
          </a:prstGeom>
          <a:noFill/>
          <a:ln>
            <a:noFill/>
          </a:ln>
        </p:spPr>
      </p:pic>
      <p:sp>
        <p:nvSpPr>
          <p:cNvPr id="74" name="Google Shape;74;p16"/>
          <p:cNvSpPr txBox="1"/>
          <p:nvPr>
            <p:ph idx="1" type="body"/>
          </p:nvPr>
        </p:nvSpPr>
        <p:spPr>
          <a:xfrm>
            <a:off x="311700" y="1076325"/>
            <a:ext cx="3454500" cy="2806800"/>
          </a:xfrm>
          <a:prstGeom prst="rect">
            <a:avLst/>
          </a:prstGeom>
        </p:spPr>
        <p:txBody>
          <a:bodyPr anchorCtr="0" anchor="t" bIns="91425" lIns="91425" spcFirstLastPara="1" rIns="91425" wrap="square" tIns="91425">
            <a:noAutofit/>
          </a:bodyPr>
          <a:lstStyle/>
          <a:p>
            <a:pPr indent="-311150" lvl="0" marL="457200" rtl="0" algn="l">
              <a:spcBef>
                <a:spcPts val="1200"/>
              </a:spcBef>
              <a:spcAft>
                <a:spcPts val="0"/>
              </a:spcAft>
              <a:buClr>
                <a:schemeClr val="dk1"/>
              </a:buClr>
              <a:buSzPts val="1300"/>
              <a:buChar char="●"/>
            </a:pPr>
            <a:r>
              <a:rPr lang="en" sz="1300">
                <a:solidFill>
                  <a:schemeClr val="dk1"/>
                </a:solidFill>
                <a:highlight>
                  <a:srgbClr val="FFFFFF"/>
                </a:highlight>
              </a:rPr>
              <a:t>Major spike in trading volumes especially during the pandemic</a:t>
            </a:r>
            <a:endParaRPr sz="1300">
              <a:solidFill>
                <a:schemeClr val="dk1"/>
              </a:solidFill>
              <a:highlight>
                <a:srgbClr val="FFFFFF"/>
              </a:highlight>
            </a:endParaRPr>
          </a:p>
          <a:p>
            <a:pPr indent="-298450" lvl="1" marL="914400" rtl="0" algn="l">
              <a:spcBef>
                <a:spcPts val="0"/>
              </a:spcBef>
              <a:spcAft>
                <a:spcPts val="0"/>
              </a:spcAft>
              <a:buClr>
                <a:schemeClr val="dk1"/>
              </a:buClr>
              <a:buSzPts val="1100"/>
              <a:buChar char="○"/>
            </a:pPr>
            <a:r>
              <a:rPr lang="en" sz="1100">
                <a:solidFill>
                  <a:schemeClr val="dk1"/>
                </a:solidFill>
                <a:highlight>
                  <a:srgbClr val="FFFFFF"/>
                </a:highlight>
              </a:rPr>
              <a:t>Most investors use “gut-feeling”; select few approach financial advisors</a:t>
            </a:r>
            <a:endParaRPr sz="1100">
              <a:solidFill>
                <a:schemeClr val="dk1"/>
              </a:solidFill>
              <a:highlight>
                <a:srgbClr val="FFFFFF"/>
              </a:highlight>
            </a:endParaRPr>
          </a:p>
          <a:p>
            <a:pPr indent="-311150" lvl="0" marL="457200" rtl="0" algn="l">
              <a:spcBef>
                <a:spcPts val="1200"/>
              </a:spcBef>
              <a:spcAft>
                <a:spcPts val="0"/>
              </a:spcAft>
              <a:buClr>
                <a:schemeClr val="dk1"/>
              </a:buClr>
              <a:buSzPts val="1300"/>
              <a:buChar char="●"/>
            </a:pPr>
            <a:r>
              <a:rPr lang="en" sz="1300">
                <a:solidFill>
                  <a:schemeClr val="dk1"/>
                </a:solidFill>
                <a:highlight>
                  <a:srgbClr val="FFFFFF"/>
                </a:highlight>
              </a:rPr>
              <a:t>Is there a way to know stock movement so I know what to invest in next?</a:t>
            </a:r>
            <a:endParaRPr sz="1300">
              <a:solidFill>
                <a:schemeClr val="dk1"/>
              </a:solidFill>
              <a:highlight>
                <a:srgbClr val="FFFFFF"/>
              </a:highlight>
            </a:endParaRPr>
          </a:p>
          <a:p>
            <a:pPr indent="-311150" lvl="0" marL="457200" rtl="0" algn="l">
              <a:spcBef>
                <a:spcPts val="1200"/>
              </a:spcBef>
              <a:spcAft>
                <a:spcPts val="0"/>
              </a:spcAft>
              <a:buClr>
                <a:schemeClr val="dk1"/>
              </a:buClr>
              <a:buSzPts val="1300"/>
              <a:buChar char="●"/>
            </a:pPr>
            <a:r>
              <a:rPr lang="en" sz="1300">
                <a:solidFill>
                  <a:schemeClr val="dk1"/>
                </a:solidFill>
                <a:highlight>
                  <a:srgbClr val="FFFFFF"/>
                </a:highlight>
              </a:rPr>
              <a:t>By using publicly available market and social media data as input, can sentiment analysis help to predict stock price movements?</a:t>
            </a:r>
            <a:endParaRPr sz="1300">
              <a:solidFill>
                <a:schemeClr val="dk1"/>
              </a:solidFill>
              <a:highlight>
                <a:srgbClr val="FFFFFF"/>
              </a:highlight>
            </a:endParaRPr>
          </a:p>
          <a:p>
            <a:pPr indent="0" lvl="0" marL="0" rtl="0" algn="l">
              <a:spcBef>
                <a:spcPts val="1200"/>
              </a:spcBef>
              <a:spcAft>
                <a:spcPts val="0"/>
              </a:spcAft>
              <a:buNone/>
            </a:pPr>
            <a:r>
              <a:t/>
            </a:r>
            <a:endParaRPr sz="1300">
              <a:solidFill>
                <a:schemeClr val="dk1"/>
              </a:solidFill>
              <a:highlight>
                <a:srgbClr val="FFFFFF"/>
              </a:highlight>
            </a:endParaRPr>
          </a:p>
          <a:p>
            <a:pPr indent="0" lvl="0" marL="0" rtl="0" algn="l">
              <a:spcBef>
                <a:spcPts val="1200"/>
              </a:spcBef>
              <a:spcAft>
                <a:spcPts val="0"/>
              </a:spcAft>
              <a:buNone/>
            </a:pPr>
            <a:r>
              <a:t/>
            </a:r>
            <a:endParaRPr sz="1300">
              <a:solidFill>
                <a:schemeClr val="dk1"/>
              </a:solidFill>
              <a:highlight>
                <a:srgbClr val="FFFFFF"/>
              </a:highlight>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34"/>
          <p:cNvSpPr txBox="1"/>
          <p:nvPr>
            <p:ph type="title"/>
          </p:nvPr>
        </p:nvSpPr>
        <p:spPr>
          <a:xfrm>
            <a:off x="311700" y="445025"/>
            <a:ext cx="8520600" cy="101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Updated Features, Labels, Modelling:</a:t>
            </a:r>
            <a:endParaRPr/>
          </a:p>
        </p:txBody>
      </p:sp>
      <p:sp>
        <p:nvSpPr>
          <p:cNvPr id="213" name="Google Shape;213;p34"/>
          <p:cNvSpPr txBox="1"/>
          <p:nvPr/>
        </p:nvSpPr>
        <p:spPr>
          <a:xfrm>
            <a:off x="-1938550" y="976350"/>
            <a:ext cx="4075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0000"/>
                </a:solidFill>
                <a:latin typeface="Lucida Sans"/>
                <a:ea typeface="Lucida Sans"/>
                <a:cs typeface="Lucida Sans"/>
                <a:sym typeface="Lucida Sans"/>
              </a:rPr>
              <a:t>dominic </a:t>
            </a:r>
            <a:endParaRPr>
              <a:solidFill>
                <a:srgbClr val="FF0000"/>
              </a:solidFill>
              <a:latin typeface="Lucida Sans"/>
              <a:ea typeface="Lucida Sans"/>
              <a:cs typeface="Lucida Sans"/>
              <a:sym typeface="Lucida Sans"/>
            </a:endParaRPr>
          </a:p>
        </p:txBody>
      </p:sp>
      <p:pic>
        <p:nvPicPr>
          <p:cNvPr id="214" name="Google Shape;214;p34"/>
          <p:cNvPicPr preferRelativeResize="0"/>
          <p:nvPr/>
        </p:nvPicPr>
        <p:blipFill>
          <a:blip r:embed="rId3">
            <a:alphaModFix/>
          </a:blip>
          <a:stretch>
            <a:fillRect/>
          </a:stretch>
        </p:blipFill>
        <p:spPr>
          <a:xfrm>
            <a:off x="0" y="1009750"/>
            <a:ext cx="9092976" cy="3233275"/>
          </a:xfrm>
          <a:prstGeom prst="rect">
            <a:avLst/>
          </a:prstGeom>
          <a:noFill/>
          <a:ln>
            <a:noFill/>
          </a:ln>
        </p:spPr>
      </p:pic>
      <p:sp>
        <p:nvSpPr>
          <p:cNvPr id="215" name="Google Shape;215;p34"/>
          <p:cNvSpPr txBox="1"/>
          <p:nvPr/>
        </p:nvSpPr>
        <p:spPr>
          <a:xfrm>
            <a:off x="5832300" y="3384875"/>
            <a:ext cx="30000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dk1"/>
                </a:solidFill>
                <a:latin typeface="Lucida Sans"/>
                <a:ea typeface="Lucida Sans"/>
                <a:cs typeface="Lucida Sans"/>
                <a:sym typeface="Lucida Sans"/>
              </a:rPr>
              <a:t>B</a:t>
            </a:r>
            <a:r>
              <a:rPr b="1" lang="en">
                <a:solidFill>
                  <a:schemeClr val="dk1"/>
                </a:solidFill>
                <a:latin typeface="Lucida Sans"/>
                <a:ea typeface="Lucida Sans"/>
                <a:cs typeface="Lucida Sans"/>
                <a:sym typeface="Lucida Sans"/>
              </a:rPr>
              <a:t>aseline:</a:t>
            </a:r>
            <a:br>
              <a:rPr lang="en">
                <a:solidFill>
                  <a:schemeClr val="dk1"/>
                </a:solidFill>
                <a:latin typeface="Lucida Sans"/>
                <a:ea typeface="Lucida Sans"/>
                <a:cs typeface="Lucida Sans"/>
                <a:sym typeface="Lucida Sans"/>
              </a:rPr>
            </a:br>
            <a:r>
              <a:rPr lang="en">
                <a:solidFill>
                  <a:schemeClr val="dk1"/>
                </a:solidFill>
                <a:latin typeface="Lucida Sans"/>
                <a:ea typeface="Lucida Sans"/>
                <a:cs typeface="Lucida Sans"/>
                <a:sym typeface="Lucida Sans"/>
              </a:rPr>
              <a:t>5-day TSLA return is the same as the previous 5-day return</a:t>
            </a:r>
            <a:br>
              <a:rPr lang="en">
                <a:solidFill>
                  <a:schemeClr val="dk1"/>
                </a:solidFill>
                <a:latin typeface="Lucida Sans"/>
                <a:ea typeface="Lucida Sans"/>
                <a:cs typeface="Lucida Sans"/>
                <a:sym typeface="Lucida Sans"/>
              </a:rPr>
            </a:br>
            <a:r>
              <a:rPr lang="en">
                <a:solidFill>
                  <a:schemeClr val="dk1"/>
                </a:solidFill>
                <a:latin typeface="Lucida Sans"/>
                <a:ea typeface="Lucida Sans"/>
                <a:cs typeface="Lucida Sans"/>
                <a:sym typeface="Lucida Sans"/>
              </a:rPr>
              <a:t>(MSE: </a:t>
            </a:r>
            <a:r>
              <a:rPr lang="en" sz="1350">
                <a:solidFill>
                  <a:schemeClr val="dk1"/>
                </a:solidFill>
                <a:latin typeface="Lucida Sans"/>
                <a:ea typeface="Lucida Sans"/>
                <a:cs typeface="Lucida Sans"/>
                <a:sym typeface="Lucida Sans"/>
              </a:rPr>
              <a:t>0.0347)</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35"/>
          <p:cNvSpPr txBox="1"/>
          <p:nvPr>
            <p:ph type="title"/>
          </p:nvPr>
        </p:nvSpPr>
        <p:spPr>
          <a:xfrm>
            <a:off x="420250" y="196525"/>
            <a:ext cx="43224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Models</a:t>
            </a:r>
            <a:endParaRPr/>
          </a:p>
        </p:txBody>
      </p:sp>
      <p:sp>
        <p:nvSpPr>
          <p:cNvPr id="221" name="Google Shape;221;p35"/>
          <p:cNvSpPr txBox="1"/>
          <p:nvPr/>
        </p:nvSpPr>
        <p:spPr>
          <a:xfrm>
            <a:off x="420250" y="1043725"/>
            <a:ext cx="48096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ucida Sans"/>
                <a:ea typeface="Lucida Sans"/>
                <a:cs typeface="Lucida Sans"/>
                <a:sym typeface="Lucida Sans"/>
              </a:rPr>
              <a:t>Training Period:</a:t>
            </a:r>
            <a:br>
              <a:rPr lang="en">
                <a:latin typeface="Lucida Sans"/>
                <a:ea typeface="Lucida Sans"/>
                <a:cs typeface="Lucida Sans"/>
                <a:sym typeface="Lucida Sans"/>
              </a:rPr>
            </a:br>
            <a:r>
              <a:rPr lang="en">
                <a:latin typeface="Lucida Sans"/>
                <a:ea typeface="Lucida Sans"/>
                <a:cs typeface="Lucida Sans"/>
                <a:sym typeface="Lucida Sans"/>
              </a:rPr>
              <a:t>11/2012 - 01/2021</a:t>
            </a:r>
            <a:endParaRPr>
              <a:latin typeface="Lucida Sans"/>
              <a:ea typeface="Lucida Sans"/>
              <a:cs typeface="Lucida Sans"/>
              <a:sym typeface="Lucida Sans"/>
            </a:endParaRPr>
          </a:p>
          <a:p>
            <a:pPr indent="0" lvl="0" marL="0" rtl="0" algn="l">
              <a:spcBef>
                <a:spcPts val="0"/>
              </a:spcBef>
              <a:spcAft>
                <a:spcPts val="0"/>
              </a:spcAft>
              <a:buNone/>
            </a:pPr>
            <a:br>
              <a:rPr lang="en">
                <a:latin typeface="Lucida Sans"/>
                <a:ea typeface="Lucida Sans"/>
                <a:cs typeface="Lucida Sans"/>
                <a:sym typeface="Lucida Sans"/>
              </a:rPr>
            </a:br>
            <a:r>
              <a:rPr lang="en">
                <a:latin typeface="Lucida Sans"/>
                <a:ea typeface="Lucida Sans"/>
                <a:cs typeface="Lucida Sans"/>
                <a:sym typeface="Lucida Sans"/>
              </a:rPr>
              <a:t>Test Period: </a:t>
            </a:r>
            <a:br>
              <a:rPr lang="en">
                <a:latin typeface="Lucida Sans"/>
                <a:ea typeface="Lucida Sans"/>
                <a:cs typeface="Lucida Sans"/>
                <a:sym typeface="Lucida Sans"/>
              </a:rPr>
            </a:br>
            <a:r>
              <a:rPr lang="en">
                <a:latin typeface="Lucida Sans"/>
                <a:ea typeface="Lucida Sans"/>
                <a:cs typeface="Lucida Sans"/>
                <a:sym typeface="Lucida Sans"/>
              </a:rPr>
              <a:t>01/2021 - 06/2021</a:t>
            </a:r>
            <a:endParaRPr>
              <a:latin typeface="Lucida Sans"/>
              <a:ea typeface="Lucida Sans"/>
              <a:cs typeface="Lucida Sans"/>
              <a:sym typeface="Lucida Sans"/>
            </a:endParaRPr>
          </a:p>
        </p:txBody>
      </p:sp>
      <p:pic>
        <p:nvPicPr>
          <p:cNvPr id="222" name="Google Shape;222;p35"/>
          <p:cNvPicPr preferRelativeResize="0"/>
          <p:nvPr/>
        </p:nvPicPr>
        <p:blipFill rotWithShape="1">
          <a:blip r:embed="rId3">
            <a:alphaModFix/>
          </a:blip>
          <a:srcRect b="0" l="0" r="0" t="8105"/>
          <a:stretch/>
        </p:blipFill>
        <p:spPr>
          <a:xfrm>
            <a:off x="2398500" y="952225"/>
            <a:ext cx="5745000" cy="3414751"/>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36"/>
          <p:cNvSpPr txBox="1"/>
          <p:nvPr>
            <p:ph type="title"/>
          </p:nvPr>
        </p:nvSpPr>
        <p:spPr>
          <a:xfrm>
            <a:off x="311700" y="303875"/>
            <a:ext cx="8520600" cy="101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Model Tuning and </a:t>
            </a:r>
            <a:r>
              <a:rPr lang="en"/>
              <a:t>Results</a:t>
            </a:r>
            <a:endParaRPr/>
          </a:p>
        </p:txBody>
      </p:sp>
      <p:sp>
        <p:nvSpPr>
          <p:cNvPr id="228" name="Google Shape;228;p36"/>
          <p:cNvSpPr txBox="1"/>
          <p:nvPr/>
        </p:nvSpPr>
        <p:spPr>
          <a:xfrm>
            <a:off x="-1415000" y="1004650"/>
            <a:ext cx="4075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0000"/>
                </a:solidFill>
                <a:latin typeface="Lucida Sans"/>
                <a:ea typeface="Lucida Sans"/>
                <a:cs typeface="Lucida Sans"/>
                <a:sym typeface="Lucida Sans"/>
              </a:rPr>
              <a:t>dominic</a:t>
            </a:r>
            <a:endParaRPr>
              <a:solidFill>
                <a:srgbClr val="FF0000"/>
              </a:solidFill>
              <a:latin typeface="Lucida Sans"/>
              <a:ea typeface="Lucida Sans"/>
              <a:cs typeface="Lucida Sans"/>
              <a:sym typeface="Lucida Sans"/>
            </a:endParaRPr>
          </a:p>
        </p:txBody>
      </p:sp>
      <p:sp>
        <p:nvSpPr>
          <p:cNvPr id="229" name="Google Shape;229;p36"/>
          <p:cNvSpPr txBox="1"/>
          <p:nvPr/>
        </p:nvSpPr>
        <p:spPr>
          <a:xfrm>
            <a:off x="-1415000" y="1004650"/>
            <a:ext cx="4075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0000"/>
                </a:solidFill>
                <a:latin typeface="Lucida Sans"/>
                <a:ea typeface="Lucida Sans"/>
                <a:cs typeface="Lucida Sans"/>
                <a:sym typeface="Lucida Sans"/>
              </a:rPr>
              <a:t>dominic</a:t>
            </a:r>
            <a:endParaRPr>
              <a:solidFill>
                <a:srgbClr val="FF0000"/>
              </a:solidFill>
              <a:latin typeface="Lucida Sans"/>
              <a:ea typeface="Lucida Sans"/>
              <a:cs typeface="Lucida Sans"/>
              <a:sym typeface="Lucida Sans"/>
            </a:endParaRPr>
          </a:p>
        </p:txBody>
      </p:sp>
      <p:pic>
        <p:nvPicPr>
          <p:cNvPr id="230" name="Google Shape;230;p36"/>
          <p:cNvPicPr preferRelativeResize="0"/>
          <p:nvPr/>
        </p:nvPicPr>
        <p:blipFill>
          <a:blip r:embed="rId3">
            <a:alphaModFix/>
          </a:blip>
          <a:stretch>
            <a:fillRect/>
          </a:stretch>
        </p:blipFill>
        <p:spPr>
          <a:xfrm>
            <a:off x="1415113" y="883250"/>
            <a:ext cx="6313774" cy="3376975"/>
          </a:xfrm>
          <a:prstGeom prst="rect">
            <a:avLst/>
          </a:prstGeom>
          <a:noFill/>
          <a:ln>
            <a:noFill/>
          </a:ln>
        </p:spPr>
      </p:pic>
      <p:cxnSp>
        <p:nvCxnSpPr>
          <p:cNvPr id="231" name="Google Shape;231;p36"/>
          <p:cNvCxnSpPr/>
          <p:nvPr/>
        </p:nvCxnSpPr>
        <p:spPr>
          <a:xfrm>
            <a:off x="6380033" y="1091097"/>
            <a:ext cx="41700" cy="2961300"/>
          </a:xfrm>
          <a:prstGeom prst="straightConnector1">
            <a:avLst/>
          </a:prstGeom>
          <a:noFill/>
          <a:ln cap="flat" cmpd="sng" w="19050">
            <a:solidFill>
              <a:srgbClr val="FF0000"/>
            </a:solidFill>
            <a:prstDash val="dot"/>
            <a:round/>
            <a:headEnd len="med" w="med" type="none"/>
            <a:tailEnd len="med" w="med" type="none"/>
          </a:ln>
        </p:spPr>
      </p:cxnSp>
      <p:sp>
        <p:nvSpPr>
          <p:cNvPr id="232" name="Google Shape;232;p36"/>
          <p:cNvSpPr/>
          <p:nvPr/>
        </p:nvSpPr>
        <p:spPr>
          <a:xfrm>
            <a:off x="6918925" y="2485800"/>
            <a:ext cx="467700" cy="1566600"/>
          </a:xfrm>
          <a:prstGeom prst="rect">
            <a:avLst/>
          </a:prstGeom>
          <a:noFill/>
          <a:ln cap="flat" cmpd="sng" w="19050">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37"/>
          <p:cNvSpPr txBox="1"/>
          <p:nvPr/>
        </p:nvSpPr>
        <p:spPr>
          <a:xfrm>
            <a:off x="-1415000" y="1004650"/>
            <a:ext cx="4075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0000"/>
                </a:solidFill>
                <a:latin typeface="Lucida Sans"/>
                <a:ea typeface="Lucida Sans"/>
                <a:cs typeface="Lucida Sans"/>
                <a:sym typeface="Lucida Sans"/>
              </a:rPr>
              <a:t>dominic</a:t>
            </a:r>
            <a:endParaRPr>
              <a:solidFill>
                <a:srgbClr val="FF0000"/>
              </a:solidFill>
              <a:latin typeface="Lucida Sans"/>
              <a:ea typeface="Lucida Sans"/>
              <a:cs typeface="Lucida Sans"/>
              <a:sym typeface="Lucida Sans"/>
            </a:endParaRPr>
          </a:p>
        </p:txBody>
      </p:sp>
      <p:sp>
        <p:nvSpPr>
          <p:cNvPr id="238" name="Google Shape;238;p37"/>
          <p:cNvSpPr txBox="1"/>
          <p:nvPr/>
        </p:nvSpPr>
        <p:spPr>
          <a:xfrm>
            <a:off x="-1415000" y="1004650"/>
            <a:ext cx="4075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0000"/>
                </a:solidFill>
                <a:latin typeface="Lucida Sans"/>
                <a:ea typeface="Lucida Sans"/>
                <a:cs typeface="Lucida Sans"/>
                <a:sym typeface="Lucida Sans"/>
              </a:rPr>
              <a:t>dominic</a:t>
            </a:r>
            <a:endParaRPr>
              <a:solidFill>
                <a:srgbClr val="FF0000"/>
              </a:solidFill>
              <a:latin typeface="Lucida Sans"/>
              <a:ea typeface="Lucida Sans"/>
              <a:cs typeface="Lucida Sans"/>
              <a:sym typeface="Lucida Sans"/>
            </a:endParaRPr>
          </a:p>
        </p:txBody>
      </p:sp>
      <p:sp>
        <p:nvSpPr>
          <p:cNvPr id="239" name="Google Shape;239;p37"/>
          <p:cNvSpPr txBox="1"/>
          <p:nvPr/>
        </p:nvSpPr>
        <p:spPr>
          <a:xfrm>
            <a:off x="125625" y="1617450"/>
            <a:ext cx="3754500" cy="19086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lang="en">
                <a:latin typeface="Lucida Sans"/>
                <a:ea typeface="Lucida Sans"/>
                <a:cs typeface="Lucida Sans"/>
                <a:sym typeface="Lucida Sans"/>
              </a:rPr>
              <a:t>Our baseline of the 5-day return is the same as the previous 5-day return </a:t>
            </a:r>
            <a:r>
              <a:rPr lang="en">
                <a:solidFill>
                  <a:schemeClr val="dk1"/>
                </a:solidFill>
                <a:latin typeface="Lucida Sans"/>
                <a:ea typeface="Lucida Sans"/>
                <a:cs typeface="Lucida Sans"/>
                <a:sym typeface="Lucida Sans"/>
              </a:rPr>
              <a:t>(MSE: </a:t>
            </a:r>
            <a:r>
              <a:rPr lang="en" sz="1350">
                <a:solidFill>
                  <a:schemeClr val="dk1"/>
                </a:solidFill>
                <a:latin typeface="Lucida Sans"/>
                <a:ea typeface="Lucida Sans"/>
                <a:cs typeface="Lucida Sans"/>
                <a:sym typeface="Lucida Sans"/>
              </a:rPr>
              <a:t>0.0347)</a:t>
            </a:r>
            <a:endParaRPr>
              <a:latin typeface="Lucida Sans"/>
              <a:ea typeface="Lucida Sans"/>
              <a:cs typeface="Lucida Sans"/>
              <a:sym typeface="Lucida Sans"/>
            </a:endParaRPr>
          </a:p>
          <a:p>
            <a:pPr indent="0" lvl="0" marL="457200" rtl="0" algn="l">
              <a:spcBef>
                <a:spcPts val="0"/>
              </a:spcBef>
              <a:spcAft>
                <a:spcPts val="0"/>
              </a:spcAft>
              <a:buNone/>
            </a:pPr>
            <a:r>
              <a:t/>
            </a:r>
            <a:endParaRPr>
              <a:latin typeface="Lucida Sans"/>
              <a:ea typeface="Lucida Sans"/>
              <a:cs typeface="Lucida Sans"/>
              <a:sym typeface="Lucida Sans"/>
            </a:endParaRPr>
          </a:p>
          <a:p>
            <a:pPr indent="-317500" lvl="0" marL="457200" rtl="0" algn="l">
              <a:spcBef>
                <a:spcPts val="0"/>
              </a:spcBef>
              <a:spcAft>
                <a:spcPts val="0"/>
              </a:spcAft>
              <a:buSzPts val="1400"/>
              <a:buChar char="●"/>
            </a:pPr>
            <a:r>
              <a:rPr lang="en">
                <a:latin typeface="Lucida Sans"/>
                <a:ea typeface="Lucida Sans"/>
                <a:cs typeface="Lucida Sans"/>
                <a:sym typeface="Lucida Sans"/>
              </a:rPr>
              <a:t>All the models </a:t>
            </a:r>
            <a:r>
              <a:rPr lang="en">
                <a:latin typeface="Lucida Sans"/>
                <a:ea typeface="Lucida Sans"/>
                <a:cs typeface="Lucida Sans"/>
                <a:sym typeface="Lucida Sans"/>
              </a:rPr>
              <a:t>beat</a:t>
            </a:r>
            <a:r>
              <a:rPr lang="en">
                <a:latin typeface="Lucida Sans"/>
                <a:ea typeface="Lucida Sans"/>
                <a:cs typeface="Lucida Sans"/>
                <a:sym typeface="Lucida Sans"/>
              </a:rPr>
              <a:t> the baseline </a:t>
            </a:r>
            <a:endParaRPr sz="1700">
              <a:solidFill>
                <a:schemeClr val="dk1"/>
              </a:solidFill>
              <a:latin typeface="Lucida Sans"/>
              <a:ea typeface="Lucida Sans"/>
              <a:cs typeface="Lucida Sans"/>
              <a:sym typeface="Lucida Sans"/>
            </a:endParaRPr>
          </a:p>
          <a:p>
            <a:pPr indent="0" lvl="0" marL="0" rtl="0" algn="l">
              <a:spcBef>
                <a:spcPts val="0"/>
              </a:spcBef>
              <a:spcAft>
                <a:spcPts val="0"/>
              </a:spcAft>
              <a:buNone/>
            </a:pPr>
            <a:r>
              <a:t/>
            </a:r>
            <a:endParaRPr>
              <a:latin typeface="Lucida Sans"/>
              <a:ea typeface="Lucida Sans"/>
              <a:cs typeface="Lucida Sans"/>
              <a:sym typeface="Lucida Sans"/>
            </a:endParaRPr>
          </a:p>
          <a:p>
            <a:pPr indent="-317500" lvl="0" marL="457200" rtl="0" algn="l">
              <a:spcBef>
                <a:spcPts val="0"/>
              </a:spcBef>
              <a:spcAft>
                <a:spcPts val="0"/>
              </a:spcAft>
              <a:buSzPts val="1400"/>
              <a:buFont typeface="Lucida Sans"/>
              <a:buChar char="●"/>
            </a:pPr>
            <a:r>
              <a:rPr lang="en">
                <a:latin typeface="Lucida Sans"/>
                <a:ea typeface="Lucida Sans"/>
                <a:cs typeface="Lucida Sans"/>
                <a:sym typeface="Lucida Sans"/>
              </a:rPr>
              <a:t>LSTM-tuned model is the best </a:t>
            </a:r>
            <a:r>
              <a:rPr lang="en">
                <a:latin typeface="Lucida Sans"/>
                <a:ea typeface="Lucida Sans"/>
                <a:cs typeface="Lucida Sans"/>
                <a:sym typeface="Lucida Sans"/>
              </a:rPr>
              <a:t>model</a:t>
            </a:r>
            <a:r>
              <a:rPr lang="en">
                <a:latin typeface="Lucida Sans"/>
                <a:ea typeface="Lucida Sans"/>
                <a:cs typeface="Lucida Sans"/>
                <a:sym typeface="Lucida Sans"/>
              </a:rPr>
              <a:t> for TSLA</a:t>
            </a:r>
            <a:endParaRPr>
              <a:latin typeface="Lucida Sans"/>
              <a:ea typeface="Lucida Sans"/>
              <a:cs typeface="Lucida Sans"/>
              <a:sym typeface="Lucida Sans"/>
            </a:endParaRPr>
          </a:p>
        </p:txBody>
      </p:sp>
      <p:pic>
        <p:nvPicPr>
          <p:cNvPr id="240" name="Google Shape;240;p37"/>
          <p:cNvPicPr preferRelativeResize="0"/>
          <p:nvPr/>
        </p:nvPicPr>
        <p:blipFill>
          <a:blip r:embed="rId3">
            <a:alphaModFix/>
          </a:blip>
          <a:stretch>
            <a:fillRect/>
          </a:stretch>
        </p:blipFill>
        <p:spPr>
          <a:xfrm>
            <a:off x="3757425" y="611200"/>
            <a:ext cx="5310374" cy="3639750"/>
          </a:xfrm>
          <a:prstGeom prst="rect">
            <a:avLst/>
          </a:prstGeom>
          <a:noFill/>
          <a:ln>
            <a:noFill/>
          </a:ln>
        </p:spPr>
      </p:pic>
      <p:sp>
        <p:nvSpPr>
          <p:cNvPr id="241" name="Google Shape;241;p37"/>
          <p:cNvSpPr txBox="1"/>
          <p:nvPr>
            <p:ph type="title"/>
          </p:nvPr>
        </p:nvSpPr>
        <p:spPr>
          <a:xfrm>
            <a:off x="311700" y="303875"/>
            <a:ext cx="8520600" cy="101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Results</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38"/>
          <p:cNvSpPr txBox="1"/>
          <p:nvPr>
            <p:ph type="title"/>
          </p:nvPr>
        </p:nvSpPr>
        <p:spPr>
          <a:xfrm>
            <a:off x="311700" y="772575"/>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Questions?</a:t>
            </a:r>
            <a:endParaRPr/>
          </a:p>
        </p:txBody>
      </p:sp>
      <p:pic>
        <p:nvPicPr>
          <p:cNvPr id="247" name="Google Shape;247;p38"/>
          <p:cNvPicPr preferRelativeResize="0"/>
          <p:nvPr/>
        </p:nvPicPr>
        <p:blipFill>
          <a:blip r:embed="rId3">
            <a:alphaModFix/>
          </a:blip>
          <a:stretch>
            <a:fillRect/>
          </a:stretch>
        </p:blipFill>
        <p:spPr>
          <a:xfrm>
            <a:off x="3338500" y="2177426"/>
            <a:ext cx="2466975" cy="18478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39"/>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Backup Slides</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pic>
        <p:nvPicPr>
          <p:cNvPr id="257" name="Google Shape;257;p40"/>
          <p:cNvPicPr preferRelativeResize="0"/>
          <p:nvPr/>
        </p:nvPicPr>
        <p:blipFill>
          <a:blip r:embed="rId3">
            <a:alphaModFix/>
          </a:blip>
          <a:stretch>
            <a:fillRect/>
          </a:stretch>
        </p:blipFill>
        <p:spPr>
          <a:xfrm>
            <a:off x="201100" y="1253200"/>
            <a:ext cx="8839200" cy="276423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41"/>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p>
            <a:pPr indent="-381000" lvl="0" marL="457200" rtl="0" algn="l">
              <a:spcBef>
                <a:spcPts val="0"/>
              </a:spcBef>
              <a:spcAft>
                <a:spcPts val="0"/>
              </a:spcAft>
              <a:buSzPts val="2400"/>
              <a:buAutoNum type="arabicPeriod"/>
            </a:pPr>
            <a:r>
              <a:rPr lang="en"/>
              <a:t>Yahoo Finance API </a:t>
            </a:r>
            <a:endParaRPr/>
          </a:p>
        </p:txBody>
      </p:sp>
      <p:sp>
        <p:nvSpPr>
          <p:cNvPr id="263" name="Google Shape;263;p41"/>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en"/>
              <a:t>Importing data for the stocks we wanted to look at</a:t>
            </a:r>
            <a:endParaRPr/>
          </a:p>
          <a:p>
            <a:pPr indent="-304800" lvl="0" marL="457200" rtl="0" algn="l">
              <a:spcBef>
                <a:spcPts val="0"/>
              </a:spcBef>
              <a:spcAft>
                <a:spcPts val="0"/>
              </a:spcAft>
              <a:buSzPts val="1200"/>
              <a:buChar char="●"/>
            </a:pPr>
            <a:r>
              <a:rPr lang="en"/>
              <a:t>Using adjusted closing price</a:t>
            </a:r>
            <a:endParaRPr/>
          </a:p>
          <a:p>
            <a:pPr indent="-304800" lvl="1" marL="914400" rtl="0" algn="l">
              <a:spcBef>
                <a:spcPts val="0"/>
              </a:spcBef>
              <a:spcAft>
                <a:spcPts val="0"/>
              </a:spcAft>
              <a:buSzPts val="1200"/>
              <a:buChar char="○"/>
            </a:pPr>
            <a:r>
              <a:rPr lang="en"/>
              <a:t>Includes</a:t>
            </a:r>
            <a:r>
              <a:rPr lang="en"/>
              <a:t> dividends, stock splits, and new stock offerings</a:t>
            </a:r>
            <a:endParaRPr/>
          </a:p>
          <a:p>
            <a:pPr indent="-304800" lvl="0" marL="457200" rtl="0" algn="l">
              <a:spcBef>
                <a:spcPts val="0"/>
              </a:spcBef>
              <a:spcAft>
                <a:spcPts val="0"/>
              </a:spcAft>
              <a:buSzPts val="1200"/>
              <a:buChar char="●"/>
            </a:pPr>
            <a:r>
              <a:rPr lang="en"/>
              <a:t>What can we learn from this?</a:t>
            </a:r>
            <a:endParaRPr/>
          </a:p>
          <a:p>
            <a:pPr indent="-304800" lvl="1" marL="914400" rtl="0" algn="l">
              <a:spcBef>
                <a:spcPts val="0"/>
              </a:spcBef>
              <a:spcAft>
                <a:spcPts val="0"/>
              </a:spcAft>
              <a:buSzPts val="1200"/>
              <a:buChar char="○"/>
            </a:pPr>
            <a:r>
              <a:rPr lang="en"/>
              <a:t>“Dip” in prices</a:t>
            </a:r>
            <a:endParaRPr/>
          </a:p>
          <a:p>
            <a:pPr indent="-292100" lvl="2" marL="1371600" rtl="0" algn="l">
              <a:spcBef>
                <a:spcPts val="0"/>
              </a:spcBef>
              <a:spcAft>
                <a:spcPts val="0"/>
              </a:spcAft>
              <a:buSzPts val="1000"/>
              <a:buChar char="■"/>
            </a:pPr>
            <a:r>
              <a:rPr lang="en" sz="1000"/>
              <a:t>COVID</a:t>
            </a:r>
            <a:endParaRPr sz="1000"/>
          </a:p>
          <a:p>
            <a:pPr indent="-292100" lvl="2" marL="1371600" rtl="0" algn="l">
              <a:spcBef>
                <a:spcPts val="0"/>
              </a:spcBef>
              <a:spcAft>
                <a:spcPts val="0"/>
              </a:spcAft>
              <a:buSzPts val="1000"/>
              <a:buChar char="■"/>
            </a:pPr>
            <a:r>
              <a:rPr lang="en" sz="1000"/>
              <a:t>SuperBowl</a:t>
            </a:r>
            <a:endParaRPr sz="1000"/>
          </a:p>
          <a:p>
            <a:pPr indent="-292100" lvl="2" marL="1371600" rtl="0" algn="l">
              <a:spcBef>
                <a:spcPts val="0"/>
              </a:spcBef>
              <a:spcAft>
                <a:spcPts val="0"/>
              </a:spcAft>
              <a:buSzPts val="1000"/>
              <a:buChar char="■"/>
            </a:pPr>
            <a:r>
              <a:rPr lang="en" sz="1000"/>
              <a:t>Special Media Coverage</a:t>
            </a:r>
            <a:endParaRPr sz="1000"/>
          </a:p>
          <a:p>
            <a:pPr indent="-304800" lvl="1" marL="914400" rtl="0" algn="l">
              <a:spcBef>
                <a:spcPts val="0"/>
              </a:spcBef>
              <a:spcAft>
                <a:spcPts val="0"/>
              </a:spcAft>
              <a:buSzPts val="1200"/>
              <a:buChar char="○"/>
            </a:pPr>
            <a:r>
              <a:rPr lang="en"/>
              <a:t>Noticing trends </a:t>
            </a:r>
            <a:endParaRPr/>
          </a:p>
          <a:p>
            <a:pPr indent="0" lvl="0" marL="914400" rtl="0" algn="l">
              <a:spcBef>
                <a:spcPts val="0"/>
              </a:spcBef>
              <a:spcAft>
                <a:spcPts val="0"/>
              </a:spcAft>
              <a:buNone/>
            </a:pPr>
            <a:r>
              <a:t/>
            </a:r>
            <a:endParaRPr/>
          </a:p>
        </p:txBody>
      </p:sp>
      <p:pic>
        <p:nvPicPr>
          <p:cNvPr id="264" name="Google Shape;264;p41"/>
          <p:cNvPicPr preferRelativeResize="0"/>
          <p:nvPr/>
        </p:nvPicPr>
        <p:blipFill rotWithShape="1">
          <a:blip r:embed="rId3">
            <a:alphaModFix/>
          </a:blip>
          <a:srcRect b="0" l="0" r="0" t="61003"/>
          <a:stretch/>
        </p:blipFill>
        <p:spPr>
          <a:xfrm>
            <a:off x="4216175" y="237399"/>
            <a:ext cx="4748775" cy="1455625"/>
          </a:xfrm>
          <a:prstGeom prst="rect">
            <a:avLst/>
          </a:prstGeom>
          <a:noFill/>
          <a:ln>
            <a:noFill/>
          </a:ln>
        </p:spPr>
      </p:pic>
      <p:sp>
        <p:nvSpPr>
          <p:cNvPr id="265" name="Google Shape;265;p41"/>
          <p:cNvSpPr/>
          <p:nvPr/>
        </p:nvSpPr>
        <p:spPr>
          <a:xfrm>
            <a:off x="7253200" y="294600"/>
            <a:ext cx="706200" cy="261000"/>
          </a:xfrm>
          <a:prstGeom prst="ellipse">
            <a:avLst/>
          </a:prstGeom>
          <a:no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66" name="Google Shape;266;p41"/>
          <p:cNvPicPr preferRelativeResize="0"/>
          <p:nvPr/>
        </p:nvPicPr>
        <p:blipFill>
          <a:blip r:embed="rId4">
            <a:alphaModFix/>
          </a:blip>
          <a:stretch>
            <a:fillRect/>
          </a:stretch>
        </p:blipFill>
        <p:spPr>
          <a:xfrm>
            <a:off x="3304725" y="1875600"/>
            <a:ext cx="5771376" cy="2367750"/>
          </a:xfrm>
          <a:prstGeom prst="rect">
            <a:avLst/>
          </a:prstGeom>
          <a:noFill/>
          <a:ln>
            <a:noFill/>
          </a:ln>
        </p:spPr>
      </p:pic>
      <p:sp>
        <p:nvSpPr>
          <p:cNvPr id="267" name="Google Shape;267;p41"/>
          <p:cNvSpPr/>
          <p:nvPr/>
        </p:nvSpPr>
        <p:spPr>
          <a:xfrm>
            <a:off x="6165250" y="2509225"/>
            <a:ext cx="232200" cy="4560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41"/>
          <p:cNvSpPr/>
          <p:nvPr/>
        </p:nvSpPr>
        <p:spPr>
          <a:xfrm>
            <a:off x="6165250" y="3262525"/>
            <a:ext cx="232200" cy="4560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41"/>
          <p:cNvSpPr/>
          <p:nvPr/>
        </p:nvSpPr>
        <p:spPr>
          <a:xfrm>
            <a:off x="6844875" y="2343750"/>
            <a:ext cx="232200" cy="4560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41"/>
          <p:cNvSpPr txBox="1"/>
          <p:nvPr/>
        </p:nvSpPr>
        <p:spPr>
          <a:xfrm>
            <a:off x="-1502350" y="717875"/>
            <a:ext cx="4262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Ria to Present</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42"/>
          <p:cNvSpPr txBox="1"/>
          <p:nvPr>
            <p:ph type="title"/>
          </p:nvPr>
        </p:nvSpPr>
        <p:spPr>
          <a:xfrm>
            <a:off x="311700" y="260000"/>
            <a:ext cx="8520600" cy="101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600"/>
              <a:t>Reliable Stocks vs Volatile Stocks</a:t>
            </a:r>
            <a:endParaRPr sz="2600"/>
          </a:p>
          <a:p>
            <a:pPr indent="0" lvl="0" marL="0" rtl="0" algn="l">
              <a:spcBef>
                <a:spcPts val="0"/>
              </a:spcBef>
              <a:spcAft>
                <a:spcPts val="0"/>
              </a:spcAft>
              <a:buNone/>
            </a:pPr>
            <a:r>
              <a:rPr lang="en" sz="700"/>
              <a:t>**Note: We use a log scale for close price to normalize the values to a uniform scale.</a:t>
            </a:r>
            <a:endParaRPr sz="700"/>
          </a:p>
        </p:txBody>
      </p:sp>
      <p:pic>
        <p:nvPicPr>
          <p:cNvPr id="276" name="Google Shape;276;p42"/>
          <p:cNvPicPr preferRelativeResize="0"/>
          <p:nvPr/>
        </p:nvPicPr>
        <p:blipFill>
          <a:blip r:embed="rId3">
            <a:alphaModFix/>
          </a:blip>
          <a:stretch>
            <a:fillRect/>
          </a:stretch>
        </p:blipFill>
        <p:spPr>
          <a:xfrm>
            <a:off x="426125" y="963362"/>
            <a:ext cx="3542725" cy="3305625"/>
          </a:xfrm>
          <a:prstGeom prst="rect">
            <a:avLst/>
          </a:prstGeom>
          <a:noFill/>
          <a:ln>
            <a:noFill/>
          </a:ln>
        </p:spPr>
      </p:pic>
      <p:pic>
        <p:nvPicPr>
          <p:cNvPr id="277" name="Google Shape;277;p42"/>
          <p:cNvPicPr preferRelativeResize="0"/>
          <p:nvPr/>
        </p:nvPicPr>
        <p:blipFill>
          <a:blip r:embed="rId4">
            <a:alphaModFix/>
          </a:blip>
          <a:stretch>
            <a:fillRect/>
          </a:stretch>
        </p:blipFill>
        <p:spPr>
          <a:xfrm>
            <a:off x="4628775" y="830988"/>
            <a:ext cx="3756251" cy="3481524"/>
          </a:xfrm>
          <a:prstGeom prst="rect">
            <a:avLst/>
          </a:prstGeom>
          <a:noFill/>
          <a:ln>
            <a:noFill/>
          </a:ln>
        </p:spPr>
      </p:pic>
      <p:sp>
        <p:nvSpPr>
          <p:cNvPr id="278" name="Google Shape;278;p42"/>
          <p:cNvSpPr txBox="1"/>
          <p:nvPr/>
        </p:nvSpPr>
        <p:spPr>
          <a:xfrm>
            <a:off x="-1502350" y="717875"/>
            <a:ext cx="4262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Ria to Present</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43"/>
          <p:cNvSpPr txBox="1"/>
          <p:nvPr>
            <p:ph idx="1" type="body"/>
          </p:nvPr>
        </p:nvSpPr>
        <p:spPr>
          <a:xfrm>
            <a:off x="311700" y="1762125"/>
            <a:ext cx="8520600" cy="2806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FF0000"/>
              </a:solidFil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84" name="Google Shape;284;p43"/>
          <p:cNvSpPr txBox="1"/>
          <p:nvPr>
            <p:ph type="title"/>
          </p:nvPr>
        </p:nvSpPr>
        <p:spPr>
          <a:xfrm>
            <a:off x="311700" y="445025"/>
            <a:ext cx="8520600" cy="101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150"/>
              <a:t>3. </a:t>
            </a:r>
            <a:r>
              <a:rPr lang="en" sz="2150"/>
              <a:t>Fundamental Data</a:t>
            </a:r>
            <a:endParaRPr sz="2150"/>
          </a:p>
        </p:txBody>
      </p:sp>
      <p:pic>
        <p:nvPicPr>
          <p:cNvPr id="285" name="Google Shape;285;p43"/>
          <p:cNvPicPr preferRelativeResize="0"/>
          <p:nvPr/>
        </p:nvPicPr>
        <p:blipFill rotWithShape="1">
          <a:blip r:embed="rId3">
            <a:alphaModFix/>
          </a:blip>
          <a:srcRect b="17026" l="0" r="0" t="0"/>
          <a:stretch/>
        </p:blipFill>
        <p:spPr>
          <a:xfrm>
            <a:off x="1606425" y="958075"/>
            <a:ext cx="5198700" cy="3416676"/>
          </a:xfrm>
          <a:prstGeom prst="rect">
            <a:avLst/>
          </a:prstGeom>
          <a:noFill/>
          <a:ln>
            <a:noFill/>
          </a:ln>
        </p:spPr>
      </p:pic>
      <p:sp>
        <p:nvSpPr>
          <p:cNvPr id="286" name="Google Shape;286;p43"/>
          <p:cNvSpPr txBox="1"/>
          <p:nvPr/>
        </p:nvSpPr>
        <p:spPr>
          <a:xfrm>
            <a:off x="-1502350" y="717875"/>
            <a:ext cx="4262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Dom to Present</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17"/>
          <p:cNvSpPr txBox="1"/>
          <p:nvPr>
            <p:ph type="title"/>
          </p:nvPr>
        </p:nvSpPr>
        <p:spPr>
          <a:xfrm>
            <a:off x="311700" y="393200"/>
            <a:ext cx="8520600" cy="101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Recap: Next Steps</a:t>
            </a:r>
            <a:endParaRPr/>
          </a:p>
        </p:txBody>
      </p:sp>
      <p:sp>
        <p:nvSpPr>
          <p:cNvPr id="80" name="Google Shape;80;p17"/>
          <p:cNvSpPr txBox="1"/>
          <p:nvPr/>
        </p:nvSpPr>
        <p:spPr>
          <a:xfrm>
            <a:off x="6516600" y="1673350"/>
            <a:ext cx="2627400" cy="12621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Lucida Sans"/>
              <a:buChar char="●"/>
            </a:pPr>
            <a:r>
              <a:rPr lang="en">
                <a:latin typeface="Lucida Sans"/>
                <a:ea typeface="Lucida Sans"/>
                <a:cs typeface="Lucida Sans"/>
                <a:sym typeface="Lucida Sans"/>
              </a:rPr>
              <a:t>Finalize Dataset preparation</a:t>
            </a:r>
            <a:endParaRPr>
              <a:latin typeface="Lucida Sans"/>
              <a:ea typeface="Lucida Sans"/>
              <a:cs typeface="Lucida Sans"/>
              <a:sym typeface="Lucida Sans"/>
            </a:endParaRPr>
          </a:p>
          <a:p>
            <a:pPr indent="-317500" lvl="0" marL="457200" rtl="0" algn="l">
              <a:spcBef>
                <a:spcPts val="0"/>
              </a:spcBef>
              <a:spcAft>
                <a:spcPts val="0"/>
              </a:spcAft>
              <a:buSzPts val="1400"/>
              <a:buFont typeface="Lucida Sans"/>
              <a:buChar char="●"/>
            </a:pPr>
            <a:r>
              <a:rPr lang="en">
                <a:latin typeface="Lucida Sans"/>
                <a:ea typeface="Lucida Sans"/>
                <a:cs typeface="Lucida Sans"/>
                <a:sym typeface="Lucida Sans"/>
              </a:rPr>
              <a:t>EDA with all features</a:t>
            </a:r>
            <a:endParaRPr>
              <a:latin typeface="Lucida Sans"/>
              <a:ea typeface="Lucida Sans"/>
              <a:cs typeface="Lucida Sans"/>
              <a:sym typeface="Lucida Sans"/>
            </a:endParaRPr>
          </a:p>
          <a:p>
            <a:pPr indent="-317500" lvl="0" marL="457200" rtl="0" algn="l">
              <a:spcBef>
                <a:spcPts val="0"/>
              </a:spcBef>
              <a:spcAft>
                <a:spcPts val="0"/>
              </a:spcAft>
              <a:buSzPts val="1400"/>
              <a:buFont typeface="Lucida Sans"/>
              <a:buChar char="●"/>
            </a:pPr>
            <a:r>
              <a:rPr lang="en">
                <a:latin typeface="Lucida Sans"/>
                <a:ea typeface="Lucida Sans"/>
                <a:cs typeface="Lucida Sans"/>
                <a:sym typeface="Lucida Sans"/>
              </a:rPr>
              <a:t>Sentiment Analysis</a:t>
            </a:r>
            <a:endParaRPr>
              <a:latin typeface="Lucida Sans"/>
              <a:ea typeface="Lucida Sans"/>
              <a:cs typeface="Lucida Sans"/>
              <a:sym typeface="Lucida Sans"/>
            </a:endParaRPr>
          </a:p>
          <a:p>
            <a:pPr indent="-317500" lvl="0" marL="457200" rtl="0" algn="l">
              <a:spcBef>
                <a:spcPts val="0"/>
              </a:spcBef>
              <a:spcAft>
                <a:spcPts val="0"/>
              </a:spcAft>
              <a:buSzPts val="1400"/>
              <a:buFont typeface="Lucida Sans"/>
              <a:buChar char="●"/>
            </a:pPr>
            <a:r>
              <a:rPr lang="en">
                <a:latin typeface="Lucida Sans"/>
                <a:ea typeface="Lucida Sans"/>
                <a:cs typeface="Lucida Sans"/>
                <a:sym typeface="Lucida Sans"/>
              </a:rPr>
              <a:t>Modelling</a:t>
            </a:r>
            <a:endParaRPr>
              <a:latin typeface="Lucida Sans"/>
              <a:ea typeface="Lucida Sans"/>
              <a:cs typeface="Lucida Sans"/>
              <a:sym typeface="Lucida Sans"/>
            </a:endParaRPr>
          </a:p>
        </p:txBody>
      </p:sp>
      <p:pic>
        <p:nvPicPr>
          <p:cNvPr id="81" name="Google Shape;81;p17"/>
          <p:cNvPicPr preferRelativeResize="0"/>
          <p:nvPr/>
        </p:nvPicPr>
        <p:blipFill>
          <a:blip r:embed="rId3">
            <a:alphaModFix/>
          </a:blip>
          <a:stretch>
            <a:fillRect/>
          </a:stretch>
        </p:blipFill>
        <p:spPr>
          <a:xfrm>
            <a:off x="44650" y="890175"/>
            <a:ext cx="6692050" cy="344677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pic>
        <p:nvPicPr>
          <p:cNvPr id="291" name="Google Shape;291;p44"/>
          <p:cNvPicPr preferRelativeResize="0"/>
          <p:nvPr/>
        </p:nvPicPr>
        <p:blipFill>
          <a:blip r:embed="rId3">
            <a:alphaModFix/>
          </a:blip>
          <a:stretch>
            <a:fillRect/>
          </a:stretch>
        </p:blipFill>
        <p:spPr>
          <a:xfrm>
            <a:off x="989150" y="1041875"/>
            <a:ext cx="7622901" cy="3512775"/>
          </a:xfrm>
          <a:prstGeom prst="rect">
            <a:avLst/>
          </a:prstGeom>
          <a:noFill/>
          <a:ln>
            <a:noFill/>
          </a:ln>
        </p:spPr>
      </p:pic>
      <p:sp>
        <p:nvSpPr>
          <p:cNvPr id="292" name="Google Shape;292;p44"/>
          <p:cNvSpPr txBox="1"/>
          <p:nvPr>
            <p:ph type="title"/>
          </p:nvPr>
        </p:nvSpPr>
        <p:spPr>
          <a:xfrm>
            <a:off x="311700" y="445025"/>
            <a:ext cx="8520600" cy="101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150"/>
              <a:t>2. Macroeconomic Data</a:t>
            </a:r>
            <a:endParaRPr sz="2150"/>
          </a:p>
        </p:txBody>
      </p:sp>
      <p:sp>
        <p:nvSpPr>
          <p:cNvPr id="293" name="Google Shape;293;p44"/>
          <p:cNvSpPr txBox="1"/>
          <p:nvPr/>
        </p:nvSpPr>
        <p:spPr>
          <a:xfrm>
            <a:off x="5648325" y="4376350"/>
            <a:ext cx="46878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chemeClr val="dk1"/>
                </a:solidFill>
              </a:rPr>
              <a:t>Source: Federal Reserve Economic Data (FRED API)</a:t>
            </a:r>
            <a:endParaRPr sz="800">
              <a:solidFill>
                <a:schemeClr val="dk1"/>
              </a:solidFill>
            </a:endParaRPr>
          </a:p>
        </p:txBody>
      </p:sp>
      <p:sp>
        <p:nvSpPr>
          <p:cNvPr id="294" name="Google Shape;294;p44"/>
          <p:cNvSpPr txBox="1"/>
          <p:nvPr/>
        </p:nvSpPr>
        <p:spPr>
          <a:xfrm>
            <a:off x="-1936950" y="-195325"/>
            <a:ext cx="4687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295" name="Google Shape;295;p44"/>
          <p:cNvSpPr txBox="1"/>
          <p:nvPr/>
        </p:nvSpPr>
        <p:spPr>
          <a:xfrm>
            <a:off x="5919725" y="1790150"/>
            <a:ext cx="16929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800">
                <a:solidFill>
                  <a:srgbClr val="FF0000"/>
                </a:solidFill>
              </a:rPr>
              <a:t>Fed Signals Funds</a:t>
            </a:r>
            <a:endParaRPr b="1" sz="800">
              <a:solidFill>
                <a:srgbClr val="FF0000"/>
              </a:solidFill>
            </a:endParaRPr>
          </a:p>
          <a:p>
            <a:pPr indent="0" lvl="0" marL="0" rtl="0" algn="l">
              <a:spcBef>
                <a:spcPts val="0"/>
              </a:spcBef>
              <a:spcAft>
                <a:spcPts val="0"/>
              </a:spcAft>
              <a:buNone/>
            </a:pPr>
            <a:r>
              <a:rPr b="1" lang="en" sz="800">
                <a:solidFill>
                  <a:srgbClr val="FF0000"/>
                </a:solidFill>
              </a:rPr>
              <a:t> Rate Increases</a:t>
            </a:r>
            <a:endParaRPr b="1" sz="800">
              <a:solidFill>
                <a:srgbClr val="FF0000"/>
              </a:solidFill>
            </a:endParaRPr>
          </a:p>
        </p:txBody>
      </p:sp>
      <p:sp>
        <p:nvSpPr>
          <p:cNvPr id="296" name="Google Shape;296;p44"/>
          <p:cNvSpPr txBox="1"/>
          <p:nvPr/>
        </p:nvSpPr>
        <p:spPr>
          <a:xfrm>
            <a:off x="1784375" y="3781700"/>
            <a:ext cx="16929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800">
                <a:solidFill>
                  <a:srgbClr val="FF0000"/>
                </a:solidFill>
              </a:rPr>
              <a:t>COVID-19</a:t>
            </a:r>
            <a:endParaRPr b="1" sz="800">
              <a:solidFill>
                <a:srgbClr val="FF0000"/>
              </a:solidFill>
            </a:endParaRPr>
          </a:p>
        </p:txBody>
      </p:sp>
      <p:sp>
        <p:nvSpPr>
          <p:cNvPr id="297" name="Google Shape;297;p44"/>
          <p:cNvSpPr txBox="1"/>
          <p:nvPr/>
        </p:nvSpPr>
        <p:spPr>
          <a:xfrm>
            <a:off x="-1502350" y="717875"/>
            <a:ext cx="4262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Dom </a:t>
            </a:r>
            <a:r>
              <a:rPr lang="en"/>
              <a:t>to Present</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45"/>
          <p:cNvSpPr txBox="1"/>
          <p:nvPr>
            <p:ph type="title"/>
          </p:nvPr>
        </p:nvSpPr>
        <p:spPr>
          <a:xfrm>
            <a:off x="311700" y="445025"/>
            <a:ext cx="8520600" cy="101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Reddit Parser</a:t>
            </a:r>
            <a:endParaRPr/>
          </a:p>
        </p:txBody>
      </p:sp>
      <p:pic>
        <p:nvPicPr>
          <p:cNvPr id="303" name="Google Shape;303;p45"/>
          <p:cNvPicPr preferRelativeResize="0"/>
          <p:nvPr/>
        </p:nvPicPr>
        <p:blipFill>
          <a:blip r:embed="rId3">
            <a:alphaModFix/>
          </a:blip>
          <a:stretch>
            <a:fillRect/>
          </a:stretch>
        </p:blipFill>
        <p:spPr>
          <a:xfrm>
            <a:off x="6351924" y="203625"/>
            <a:ext cx="1845150" cy="4736275"/>
          </a:xfrm>
          <a:prstGeom prst="rect">
            <a:avLst/>
          </a:prstGeom>
          <a:noFill/>
          <a:ln>
            <a:noFill/>
          </a:ln>
        </p:spPr>
      </p:pic>
      <p:sp>
        <p:nvSpPr>
          <p:cNvPr id="304" name="Google Shape;304;p45"/>
          <p:cNvSpPr txBox="1"/>
          <p:nvPr/>
        </p:nvSpPr>
        <p:spPr>
          <a:xfrm>
            <a:off x="-1502350" y="717875"/>
            <a:ext cx="4262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Tori </a:t>
            </a:r>
            <a:r>
              <a:rPr lang="en"/>
              <a:t>to Present</a:t>
            </a:r>
            <a:endParaRPr/>
          </a:p>
        </p:txBody>
      </p:sp>
      <p:pic>
        <p:nvPicPr>
          <p:cNvPr id="305" name="Google Shape;305;p45"/>
          <p:cNvPicPr preferRelativeResize="0"/>
          <p:nvPr/>
        </p:nvPicPr>
        <p:blipFill>
          <a:blip r:embed="rId4">
            <a:alphaModFix/>
          </a:blip>
          <a:stretch>
            <a:fillRect/>
          </a:stretch>
        </p:blipFill>
        <p:spPr>
          <a:xfrm>
            <a:off x="242225" y="1017725"/>
            <a:ext cx="5426373" cy="3922175"/>
          </a:xfrm>
          <a:prstGeom prst="rect">
            <a:avLst/>
          </a:prstGeom>
          <a:noFill/>
          <a:ln>
            <a:noFill/>
          </a:ln>
        </p:spPr>
      </p:pic>
      <p:sp>
        <p:nvSpPr>
          <p:cNvPr id="306" name="Google Shape;306;p45"/>
          <p:cNvSpPr/>
          <p:nvPr/>
        </p:nvSpPr>
        <p:spPr>
          <a:xfrm>
            <a:off x="1003475" y="1306575"/>
            <a:ext cx="201900" cy="107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45"/>
          <p:cNvSpPr/>
          <p:nvPr/>
        </p:nvSpPr>
        <p:spPr>
          <a:xfrm>
            <a:off x="1003475" y="4595575"/>
            <a:ext cx="201900" cy="107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pic>
        <p:nvPicPr>
          <p:cNvPr id="312" name="Google Shape;312;p46"/>
          <p:cNvPicPr preferRelativeResize="0"/>
          <p:nvPr/>
        </p:nvPicPr>
        <p:blipFill>
          <a:blip r:embed="rId3">
            <a:alphaModFix/>
          </a:blip>
          <a:stretch>
            <a:fillRect/>
          </a:stretch>
        </p:blipFill>
        <p:spPr>
          <a:xfrm>
            <a:off x="56650" y="2571746"/>
            <a:ext cx="4585941" cy="2500850"/>
          </a:xfrm>
          <a:prstGeom prst="rect">
            <a:avLst/>
          </a:prstGeom>
          <a:noFill/>
          <a:ln>
            <a:noFill/>
          </a:ln>
        </p:spPr>
      </p:pic>
      <p:sp>
        <p:nvSpPr>
          <p:cNvPr id="313" name="Google Shape;313;p46"/>
          <p:cNvSpPr txBox="1"/>
          <p:nvPr>
            <p:ph type="title"/>
          </p:nvPr>
        </p:nvSpPr>
        <p:spPr>
          <a:xfrm>
            <a:off x="311700" y="445025"/>
            <a:ext cx="8520600" cy="101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Initial Reddit EDA</a:t>
            </a:r>
            <a:endParaRPr/>
          </a:p>
        </p:txBody>
      </p:sp>
      <p:sp>
        <p:nvSpPr>
          <p:cNvPr id="314" name="Google Shape;314;p46"/>
          <p:cNvSpPr txBox="1"/>
          <p:nvPr>
            <p:ph idx="1" type="body"/>
          </p:nvPr>
        </p:nvSpPr>
        <p:spPr>
          <a:xfrm>
            <a:off x="311700" y="1118075"/>
            <a:ext cx="3374100" cy="140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Reddit data can be used to identify:</a:t>
            </a:r>
            <a:endParaRPr sz="1400"/>
          </a:p>
          <a:p>
            <a:pPr indent="-317500" lvl="0" marL="457200" rtl="0" algn="l">
              <a:spcBef>
                <a:spcPts val="0"/>
              </a:spcBef>
              <a:spcAft>
                <a:spcPts val="0"/>
              </a:spcAft>
              <a:buSzPts val="1400"/>
              <a:buChar char="●"/>
            </a:pPr>
            <a:r>
              <a:rPr lang="en" sz="1400"/>
              <a:t>Reputable or frequent users</a:t>
            </a:r>
            <a:endParaRPr sz="1400"/>
          </a:p>
          <a:p>
            <a:pPr indent="-317500" lvl="0" marL="457200" rtl="0" algn="l">
              <a:spcBef>
                <a:spcPts val="0"/>
              </a:spcBef>
              <a:spcAft>
                <a:spcPts val="0"/>
              </a:spcAft>
              <a:buSzPts val="1400"/>
              <a:buChar char="●"/>
            </a:pPr>
            <a:r>
              <a:rPr lang="en" sz="1400"/>
              <a:t>Dates of interest to be</a:t>
            </a:r>
            <a:r>
              <a:rPr lang="en" sz="1400"/>
              <a:t> checked</a:t>
            </a:r>
            <a:r>
              <a:rPr lang="en" sz="1400"/>
              <a:t> against stock data</a:t>
            </a:r>
            <a:endParaRPr sz="1400"/>
          </a:p>
          <a:p>
            <a:pPr indent="-317500" lvl="0" marL="457200" rtl="0" algn="l">
              <a:spcBef>
                <a:spcPts val="0"/>
              </a:spcBef>
              <a:spcAft>
                <a:spcPts val="0"/>
              </a:spcAft>
              <a:buSzPts val="1400"/>
              <a:buChar char="●"/>
            </a:pPr>
            <a:r>
              <a:rPr lang="en" sz="1400"/>
              <a:t>Sentiment towards stock</a:t>
            </a:r>
            <a:endParaRPr sz="1400"/>
          </a:p>
        </p:txBody>
      </p:sp>
      <p:graphicFrame>
        <p:nvGraphicFramePr>
          <p:cNvPr id="315" name="Google Shape;315;p46"/>
          <p:cNvGraphicFramePr/>
          <p:nvPr/>
        </p:nvGraphicFramePr>
        <p:xfrm>
          <a:off x="6668475" y="70900"/>
          <a:ext cx="3000000" cy="3000000"/>
        </p:xfrm>
        <a:graphic>
          <a:graphicData uri="http://schemas.openxmlformats.org/drawingml/2006/table">
            <a:tbl>
              <a:tblPr>
                <a:noFill/>
                <a:tableStyleId>{7AF2444C-DCA7-4916-92F9-091FA5C83E52}</a:tableStyleId>
              </a:tblPr>
              <a:tblGrid>
                <a:gridCol w="701425"/>
                <a:gridCol w="1697900"/>
              </a:tblGrid>
              <a:tr h="186850">
                <a:tc>
                  <a:txBody>
                    <a:bodyPr/>
                    <a:lstStyle/>
                    <a:p>
                      <a:pPr indent="0" lvl="0" marL="0" rtl="0" algn="ctr">
                        <a:spcBef>
                          <a:spcPts val="0"/>
                        </a:spcBef>
                        <a:spcAft>
                          <a:spcPts val="0"/>
                        </a:spcAft>
                        <a:buNone/>
                      </a:pPr>
                      <a:r>
                        <a:rPr b="1" lang="en" sz="700"/>
                        <a:t>Date</a:t>
                      </a:r>
                      <a:endParaRPr b="1" sz="700"/>
                    </a:p>
                  </a:txBody>
                  <a:tcPr marT="45700" marB="45700"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b="1" lang="en" sz="700"/>
                        <a:t># of Pepsi related posts in wallstreetbets</a:t>
                      </a:r>
                      <a:endParaRPr b="1" sz="700"/>
                    </a:p>
                  </a:txBody>
                  <a:tcPr marT="45700" marB="45700"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82650">
                <a:tc>
                  <a:txBody>
                    <a:bodyPr/>
                    <a:lstStyle/>
                    <a:p>
                      <a:pPr indent="0" lvl="0" marL="0" rtl="0" algn="ctr">
                        <a:spcBef>
                          <a:spcPts val="0"/>
                        </a:spcBef>
                        <a:spcAft>
                          <a:spcPts val="0"/>
                        </a:spcAft>
                        <a:buNone/>
                      </a:pPr>
                      <a:r>
                        <a:rPr lang="en" sz="700"/>
                        <a:t>2018-07-02</a:t>
                      </a:r>
                      <a:endParaRPr sz="700"/>
                    </a:p>
                  </a:txBody>
                  <a:tcPr marT="45700" marB="45700"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700"/>
                        <a:t>2</a:t>
                      </a:r>
                      <a:endParaRPr sz="700"/>
                    </a:p>
                  </a:txBody>
                  <a:tcPr marT="45700" marB="45700"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82650">
                <a:tc>
                  <a:txBody>
                    <a:bodyPr/>
                    <a:lstStyle/>
                    <a:p>
                      <a:pPr indent="0" lvl="0" marL="0" rtl="0" algn="ctr">
                        <a:spcBef>
                          <a:spcPts val="0"/>
                        </a:spcBef>
                        <a:spcAft>
                          <a:spcPts val="0"/>
                        </a:spcAft>
                        <a:buClr>
                          <a:schemeClr val="dk1"/>
                        </a:buClr>
                        <a:buSzPts val="1100"/>
                        <a:buFont typeface="Arial"/>
                        <a:buNone/>
                      </a:pPr>
                      <a:r>
                        <a:rPr lang="en" sz="700">
                          <a:solidFill>
                            <a:schemeClr val="dk1"/>
                          </a:solidFill>
                        </a:rPr>
                        <a:t>2018-07-03</a:t>
                      </a:r>
                      <a:endParaRPr sz="700"/>
                    </a:p>
                  </a:txBody>
                  <a:tcPr marT="45700" marB="45700"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700"/>
                        <a:t>1</a:t>
                      </a:r>
                      <a:endParaRPr sz="700"/>
                    </a:p>
                  </a:txBody>
                  <a:tcPr marT="45700" marB="45700"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82650">
                <a:tc>
                  <a:txBody>
                    <a:bodyPr/>
                    <a:lstStyle/>
                    <a:p>
                      <a:pPr indent="0" lvl="0" marL="0" rtl="0" algn="ctr">
                        <a:spcBef>
                          <a:spcPts val="0"/>
                        </a:spcBef>
                        <a:spcAft>
                          <a:spcPts val="0"/>
                        </a:spcAft>
                        <a:buClr>
                          <a:schemeClr val="dk1"/>
                        </a:buClr>
                        <a:buSzPts val="1100"/>
                        <a:buFont typeface="Arial"/>
                        <a:buNone/>
                      </a:pPr>
                      <a:r>
                        <a:rPr lang="en" sz="700">
                          <a:solidFill>
                            <a:schemeClr val="dk1"/>
                          </a:solidFill>
                        </a:rPr>
                        <a:t>2018-07-06</a:t>
                      </a:r>
                      <a:endParaRPr sz="700"/>
                    </a:p>
                  </a:txBody>
                  <a:tcPr marT="45700" marB="45700"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9DAF8"/>
                    </a:solidFill>
                  </a:tcPr>
                </a:tc>
                <a:tc>
                  <a:txBody>
                    <a:bodyPr/>
                    <a:lstStyle/>
                    <a:p>
                      <a:pPr indent="0" lvl="0" marL="0" rtl="0" algn="ctr">
                        <a:spcBef>
                          <a:spcPts val="0"/>
                        </a:spcBef>
                        <a:spcAft>
                          <a:spcPts val="0"/>
                        </a:spcAft>
                        <a:buNone/>
                      </a:pPr>
                      <a:r>
                        <a:rPr lang="en" sz="700"/>
                        <a:t>5</a:t>
                      </a:r>
                      <a:endParaRPr sz="700"/>
                    </a:p>
                  </a:txBody>
                  <a:tcPr marT="45700" marB="45700"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9DAF8"/>
                    </a:solidFill>
                  </a:tcPr>
                </a:tc>
              </a:tr>
              <a:tr h="182650">
                <a:tc>
                  <a:txBody>
                    <a:bodyPr/>
                    <a:lstStyle/>
                    <a:p>
                      <a:pPr indent="0" lvl="0" marL="0" rtl="0" algn="ctr">
                        <a:spcBef>
                          <a:spcPts val="0"/>
                        </a:spcBef>
                        <a:spcAft>
                          <a:spcPts val="0"/>
                        </a:spcAft>
                        <a:buClr>
                          <a:schemeClr val="dk1"/>
                        </a:buClr>
                        <a:buSzPts val="1100"/>
                        <a:buFont typeface="Arial"/>
                        <a:buNone/>
                      </a:pPr>
                      <a:r>
                        <a:rPr lang="en" sz="700">
                          <a:solidFill>
                            <a:schemeClr val="dk1"/>
                          </a:solidFill>
                        </a:rPr>
                        <a:t>2018-07-07</a:t>
                      </a:r>
                      <a:endParaRPr sz="700"/>
                    </a:p>
                  </a:txBody>
                  <a:tcPr marT="45700" marB="45700"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9DAF8"/>
                    </a:solidFill>
                  </a:tcPr>
                </a:tc>
                <a:tc>
                  <a:txBody>
                    <a:bodyPr/>
                    <a:lstStyle/>
                    <a:p>
                      <a:pPr indent="0" lvl="0" marL="0" rtl="0" algn="ctr">
                        <a:spcBef>
                          <a:spcPts val="0"/>
                        </a:spcBef>
                        <a:spcAft>
                          <a:spcPts val="0"/>
                        </a:spcAft>
                        <a:buNone/>
                      </a:pPr>
                      <a:r>
                        <a:rPr lang="en" sz="700"/>
                        <a:t>5</a:t>
                      </a:r>
                      <a:endParaRPr sz="700"/>
                    </a:p>
                  </a:txBody>
                  <a:tcPr marT="45700" marB="45700"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9DAF8"/>
                    </a:solidFill>
                  </a:tcPr>
                </a:tc>
              </a:tr>
              <a:tr h="182650">
                <a:tc>
                  <a:txBody>
                    <a:bodyPr/>
                    <a:lstStyle/>
                    <a:p>
                      <a:pPr indent="0" lvl="0" marL="0" rtl="0" algn="ctr">
                        <a:spcBef>
                          <a:spcPts val="0"/>
                        </a:spcBef>
                        <a:spcAft>
                          <a:spcPts val="0"/>
                        </a:spcAft>
                        <a:buClr>
                          <a:schemeClr val="dk1"/>
                        </a:buClr>
                        <a:buSzPts val="1100"/>
                        <a:buFont typeface="Arial"/>
                        <a:buNone/>
                      </a:pPr>
                      <a:r>
                        <a:rPr lang="en" sz="700">
                          <a:solidFill>
                            <a:schemeClr val="dk1"/>
                          </a:solidFill>
                        </a:rPr>
                        <a:t>2018-07-08</a:t>
                      </a:r>
                      <a:endParaRPr sz="700"/>
                    </a:p>
                  </a:txBody>
                  <a:tcPr marT="45700" marB="45700"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9DAF8"/>
                    </a:solidFill>
                  </a:tcPr>
                </a:tc>
                <a:tc>
                  <a:txBody>
                    <a:bodyPr/>
                    <a:lstStyle/>
                    <a:p>
                      <a:pPr indent="0" lvl="0" marL="0" rtl="0" algn="ctr">
                        <a:spcBef>
                          <a:spcPts val="0"/>
                        </a:spcBef>
                        <a:spcAft>
                          <a:spcPts val="0"/>
                        </a:spcAft>
                        <a:buNone/>
                      </a:pPr>
                      <a:r>
                        <a:rPr lang="en" sz="700"/>
                        <a:t>6</a:t>
                      </a:r>
                      <a:endParaRPr sz="700"/>
                    </a:p>
                  </a:txBody>
                  <a:tcPr marT="45700" marB="45700"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9DAF8"/>
                    </a:solidFill>
                  </a:tcPr>
                </a:tc>
              </a:tr>
              <a:tr h="182650">
                <a:tc>
                  <a:txBody>
                    <a:bodyPr/>
                    <a:lstStyle/>
                    <a:p>
                      <a:pPr indent="0" lvl="0" marL="0" rtl="0" algn="ctr">
                        <a:spcBef>
                          <a:spcPts val="0"/>
                        </a:spcBef>
                        <a:spcAft>
                          <a:spcPts val="0"/>
                        </a:spcAft>
                        <a:buClr>
                          <a:schemeClr val="dk1"/>
                        </a:buClr>
                        <a:buSzPts val="1100"/>
                        <a:buFont typeface="Arial"/>
                        <a:buNone/>
                      </a:pPr>
                      <a:r>
                        <a:rPr lang="en" sz="700">
                          <a:solidFill>
                            <a:schemeClr val="dk1"/>
                          </a:solidFill>
                        </a:rPr>
                        <a:t>2018-07-09</a:t>
                      </a:r>
                      <a:endParaRPr sz="700"/>
                    </a:p>
                  </a:txBody>
                  <a:tcPr marT="45700" marB="45700"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9DAF8"/>
                    </a:solidFill>
                  </a:tcPr>
                </a:tc>
                <a:tc>
                  <a:txBody>
                    <a:bodyPr/>
                    <a:lstStyle/>
                    <a:p>
                      <a:pPr indent="0" lvl="0" marL="0" rtl="0" algn="ctr">
                        <a:spcBef>
                          <a:spcPts val="0"/>
                        </a:spcBef>
                        <a:spcAft>
                          <a:spcPts val="0"/>
                        </a:spcAft>
                        <a:buNone/>
                      </a:pPr>
                      <a:r>
                        <a:rPr lang="en" sz="700"/>
                        <a:t>6</a:t>
                      </a:r>
                      <a:endParaRPr sz="700"/>
                    </a:p>
                  </a:txBody>
                  <a:tcPr marT="45700" marB="45700"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9DAF8"/>
                    </a:solidFill>
                  </a:tcPr>
                </a:tc>
              </a:tr>
              <a:tr h="182650">
                <a:tc>
                  <a:txBody>
                    <a:bodyPr/>
                    <a:lstStyle/>
                    <a:p>
                      <a:pPr indent="0" lvl="0" marL="0" rtl="0" algn="ctr">
                        <a:spcBef>
                          <a:spcPts val="0"/>
                        </a:spcBef>
                        <a:spcAft>
                          <a:spcPts val="0"/>
                        </a:spcAft>
                        <a:buClr>
                          <a:schemeClr val="dk1"/>
                        </a:buClr>
                        <a:buSzPts val="1100"/>
                        <a:buFont typeface="Arial"/>
                        <a:buNone/>
                      </a:pPr>
                      <a:r>
                        <a:rPr lang="en" sz="700">
                          <a:solidFill>
                            <a:schemeClr val="dk1"/>
                          </a:solidFill>
                        </a:rPr>
                        <a:t>2018-07-10</a:t>
                      </a:r>
                      <a:endParaRPr sz="700"/>
                    </a:p>
                  </a:txBody>
                  <a:tcPr marT="45700" marB="45700"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9DAF8"/>
                    </a:solidFill>
                  </a:tcPr>
                </a:tc>
                <a:tc>
                  <a:txBody>
                    <a:bodyPr/>
                    <a:lstStyle/>
                    <a:p>
                      <a:pPr indent="0" lvl="0" marL="0" rtl="0" algn="ctr">
                        <a:spcBef>
                          <a:spcPts val="0"/>
                        </a:spcBef>
                        <a:spcAft>
                          <a:spcPts val="0"/>
                        </a:spcAft>
                        <a:buNone/>
                      </a:pPr>
                      <a:r>
                        <a:rPr lang="en" sz="700"/>
                        <a:t>7</a:t>
                      </a:r>
                      <a:endParaRPr sz="700"/>
                    </a:p>
                  </a:txBody>
                  <a:tcPr marT="45700" marB="45700"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9DAF8"/>
                    </a:solidFill>
                  </a:tcPr>
                </a:tc>
              </a:tr>
              <a:tr h="182650">
                <a:tc>
                  <a:txBody>
                    <a:bodyPr/>
                    <a:lstStyle/>
                    <a:p>
                      <a:pPr indent="0" lvl="0" marL="0" rtl="0" algn="ctr">
                        <a:spcBef>
                          <a:spcPts val="0"/>
                        </a:spcBef>
                        <a:spcAft>
                          <a:spcPts val="0"/>
                        </a:spcAft>
                        <a:buClr>
                          <a:schemeClr val="dk1"/>
                        </a:buClr>
                        <a:buSzPts val="1100"/>
                        <a:buFont typeface="Arial"/>
                        <a:buNone/>
                      </a:pPr>
                      <a:r>
                        <a:rPr lang="en" sz="700">
                          <a:solidFill>
                            <a:schemeClr val="dk1"/>
                          </a:solidFill>
                        </a:rPr>
                        <a:t>2018-07-11</a:t>
                      </a:r>
                      <a:endParaRPr sz="700"/>
                    </a:p>
                  </a:txBody>
                  <a:tcPr marT="45700" marB="45700"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700"/>
                        <a:t>2</a:t>
                      </a:r>
                      <a:endParaRPr sz="700"/>
                    </a:p>
                  </a:txBody>
                  <a:tcPr marT="45700" marB="45700"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82650">
                <a:tc>
                  <a:txBody>
                    <a:bodyPr/>
                    <a:lstStyle/>
                    <a:p>
                      <a:pPr indent="0" lvl="0" marL="0" rtl="0" algn="ctr">
                        <a:spcBef>
                          <a:spcPts val="0"/>
                        </a:spcBef>
                        <a:spcAft>
                          <a:spcPts val="0"/>
                        </a:spcAft>
                        <a:buClr>
                          <a:schemeClr val="dk1"/>
                        </a:buClr>
                        <a:buSzPts val="1100"/>
                        <a:buFont typeface="Arial"/>
                        <a:buNone/>
                      </a:pPr>
                      <a:r>
                        <a:rPr lang="en" sz="700">
                          <a:solidFill>
                            <a:schemeClr val="dk1"/>
                          </a:solidFill>
                        </a:rPr>
                        <a:t>2018-07-12</a:t>
                      </a:r>
                      <a:endParaRPr sz="700"/>
                    </a:p>
                  </a:txBody>
                  <a:tcPr marT="45700" marB="45700"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9DAF8"/>
                    </a:solidFill>
                  </a:tcPr>
                </a:tc>
                <a:tc>
                  <a:txBody>
                    <a:bodyPr/>
                    <a:lstStyle/>
                    <a:p>
                      <a:pPr indent="0" lvl="0" marL="0" rtl="0" algn="ctr">
                        <a:spcBef>
                          <a:spcPts val="0"/>
                        </a:spcBef>
                        <a:spcAft>
                          <a:spcPts val="0"/>
                        </a:spcAft>
                        <a:buNone/>
                      </a:pPr>
                      <a:r>
                        <a:rPr lang="en" sz="700"/>
                        <a:t>5</a:t>
                      </a:r>
                      <a:endParaRPr sz="700"/>
                    </a:p>
                  </a:txBody>
                  <a:tcPr marT="45700" marB="45700"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9DAF8"/>
                    </a:solidFill>
                  </a:tcPr>
                </a:tc>
              </a:tr>
              <a:tr h="182650">
                <a:tc>
                  <a:txBody>
                    <a:bodyPr/>
                    <a:lstStyle/>
                    <a:p>
                      <a:pPr indent="0" lvl="0" marL="0" rtl="0" algn="ctr">
                        <a:spcBef>
                          <a:spcPts val="0"/>
                        </a:spcBef>
                        <a:spcAft>
                          <a:spcPts val="0"/>
                        </a:spcAft>
                        <a:buClr>
                          <a:schemeClr val="dk1"/>
                        </a:buClr>
                        <a:buSzPts val="1100"/>
                        <a:buFont typeface="Arial"/>
                        <a:buNone/>
                      </a:pPr>
                      <a:r>
                        <a:rPr lang="en" sz="700">
                          <a:solidFill>
                            <a:schemeClr val="dk1"/>
                          </a:solidFill>
                        </a:rPr>
                        <a:t>2018-07-14</a:t>
                      </a:r>
                      <a:endParaRPr sz="700">
                        <a:solidFill>
                          <a:schemeClr val="dk1"/>
                        </a:solidFill>
                      </a:endParaRPr>
                    </a:p>
                  </a:txBody>
                  <a:tcPr marT="45700" marB="45700"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700"/>
                        <a:t>2</a:t>
                      </a:r>
                      <a:endParaRPr sz="700"/>
                    </a:p>
                  </a:txBody>
                  <a:tcPr marT="45700" marB="45700"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82650">
                <a:tc>
                  <a:txBody>
                    <a:bodyPr/>
                    <a:lstStyle/>
                    <a:p>
                      <a:pPr indent="0" lvl="0" marL="0" rtl="0" algn="ctr">
                        <a:spcBef>
                          <a:spcPts val="0"/>
                        </a:spcBef>
                        <a:spcAft>
                          <a:spcPts val="0"/>
                        </a:spcAft>
                        <a:buClr>
                          <a:schemeClr val="dk1"/>
                        </a:buClr>
                        <a:buSzPts val="1100"/>
                        <a:buFont typeface="Arial"/>
                        <a:buNone/>
                      </a:pPr>
                      <a:r>
                        <a:rPr lang="en" sz="700">
                          <a:solidFill>
                            <a:schemeClr val="dk1"/>
                          </a:solidFill>
                        </a:rPr>
                        <a:t>2018-07-16</a:t>
                      </a:r>
                      <a:endParaRPr sz="700">
                        <a:solidFill>
                          <a:schemeClr val="dk1"/>
                        </a:solidFill>
                      </a:endParaRPr>
                    </a:p>
                  </a:txBody>
                  <a:tcPr marT="45700" marB="45700"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700"/>
                        <a:t>2</a:t>
                      </a:r>
                      <a:endParaRPr sz="700"/>
                    </a:p>
                  </a:txBody>
                  <a:tcPr marT="45700" marB="45700"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82650">
                <a:tc>
                  <a:txBody>
                    <a:bodyPr/>
                    <a:lstStyle/>
                    <a:p>
                      <a:pPr indent="0" lvl="0" marL="0" rtl="0" algn="ctr">
                        <a:spcBef>
                          <a:spcPts val="0"/>
                        </a:spcBef>
                        <a:spcAft>
                          <a:spcPts val="0"/>
                        </a:spcAft>
                        <a:buClr>
                          <a:schemeClr val="dk1"/>
                        </a:buClr>
                        <a:buSzPts val="1100"/>
                        <a:buFont typeface="Arial"/>
                        <a:buNone/>
                      </a:pPr>
                      <a:r>
                        <a:rPr lang="en" sz="700">
                          <a:solidFill>
                            <a:schemeClr val="dk1"/>
                          </a:solidFill>
                        </a:rPr>
                        <a:t>2018-07-18</a:t>
                      </a:r>
                      <a:endParaRPr sz="700">
                        <a:solidFill>
                          <a:schemeClr val="dk1"/>
                        </a:solidFill>
                      </a:endParaRPr>
                    </a:p>
                  </a:txBody>
                  <a:tcPr marT="45700" marB="45700"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700"/>
                        <a:t>1</a:t>
                      </a:r>
                      <a:endParaRPr sz="700"/>
                    </a:p>
                  </a:txBody>
                  <a:tcPr marT="45700" marB="45700"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82650">
                <a:tc>
                  <a:txBody>
                    <a:bodyPr/>
                    <a:lstStyle/>
                    <a:p>
                      <a:pPr indent="0" lvl="0" marL="0" rtl="0" algn="ctr">
                        <a:spcBef>
                          <a:spcPts val="0"/>
                        </a:spcBef>
                        <a:spcAft>
                          <a:spcPts val="0"/>
                        </a:spcAft>
                        <a:buClr>
                          <a:schemeClr val="dk1"/>
                        </a:buClr>
                        <a:buSzPts val="1100"/>
                        <a:buFont typeface="Arial"/>
                        <a:buNone/>
                      </a:pPr>
                      <a:r>
                        <a:rPr lang="en" sz="700">
                          <a:solidFill>
                            <a:schemeClr val="dk1"/>
                          </a:solidFill>
                        </a:rPr>
                        <a:t>2018-07-22</a:t>
                      </a:r>
                      <a:endParaRPr sz="700">
                        <a:solidFill>
                          <a:schemeClr val="dk1"/>
                        </a:solidFill>
                      </a:endParaRPr>
                    </a:p>
                  </a:txBody>
                  <a:tcPr marT="45700" marB="45700"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700"/>
                        <a:t>1</a:t>
                      </a:r>
                      <a:endParaRPr sz="700"/>
                    </a:p>
                  </a:txBody>
                  <a:tcPr marT="45700" marB="45700"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82650">
                <a:tc>
                  <a:txBody>
                    <a:bodyPr/>
                    <a:lstStyle/>
                    <a:p>
                      <a:pPr indent="0" lvl="0" marL="0" rtl="0" algn="ctr">
                        <a:spcBef>
                          <a:spcPts val="0"/>
                        </a:spcBef>
                        <a:spcAft>
                          <a:spcPts val="0"/>
                        </a:spcAft>
                        <a:buClr>
                          <a:schemeClr val="dk1"/>
                        </a:buClr>
                        <a:buSzPts val="1100"/>
                        <a:buFont typeface="Arial"/>
                        <a:buNone/>
                      </a:pPr>
                      <a:r>
                        <a:rPr lang="en" sz="700">
                          <a:solidFill>
                            <a:schemeClr val="dk1"/>
                          </a:solidFill>
                        </a:rPr>
                        <a:t>2018-07-23</a:t>
                      </a:r>
                      <a:endParaRPr sz="700">
                        <a:solidFill>
                          <a:schemeClr val="dk1"/>
                        </a:solidFill>
                      </a:endParaRPr>
                    </a:p>
                  </a:txBody>
                  <a:tcPr marT="45700" marB="45700"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700"/>
                        <a:t>1</a:t>
                      </a:r>
                      <a:endParaRPr sz="700"/>
                    </a:p>
                  </a:txBody>
                  <a:tcPr marT="45700" marB="45700"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82650">
                <a:tc>
                  <a:txBody>
                    <a:bodyPr/>
                    <a:lstStyle/>
                    <a:p>
                      <a:pPr indent="0" lvl="0" marL="0" rtl="0" algn="ctr">
                        <a:spcBef>
                          <a:spcPts val="0"/>
                        </a:spcBef>
                        <a:spcAft>
                          <a:spcPts val="0"/>
                        </a:spcAft>
                        <a:buClr>
                          <a:schemeClr val="dk1"/>
                        </a:buClr>
                        <a:buSzPts val="1100"/>
                        <a:buFont typeface="Arial"/>
                        <a:buNone/>
                      </a:pPr>
                      <a:r>
                        <a:rPr lang="en" sz="700">
                          <a:solidFill>
                            <a:schemeClr val="dk1"/>
                          </a:solidFill>
                        </a:rPr>
                        <a:t>2018-07-24</a:t>
                      </a:r>
                      <a:endParaRPr sz="700">
                        <a:solidFill>
                          <a:schemeClr val="dk1"/>
                        </a:solidFill>
                      </a:endParaRPr>
                    </a:p>
                  </a:txBody>
                  <a:tcPr marT="45700" marB="45700"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700"/>
                        <a:t>3</a:t>
                      </a:r>
                      <a:endParaRPr sz="700"/>
                    </a:p>
                  </a:txBody>
                  <a:tcPr marT="45700" marB="45700"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82650">
                <a:tc>
                  <a:txBody>
                    <a:bodyPr/>
                    <a:lstStyle/>
                    <a:p>
                      <a:pPr indent="0" lvl="0" marL="0" rtl="0" algn="ctr">
                        <a:spcBef>
                          <a:spcPts val="0"/>
                        </a:spcBef>
                        <a:spcAft>
                          <a:spcPts val="0"/>
                        </a:spcAft>
                        <a:buNone/>
                      </a:pPr>
                      <a:r>
                        <a:rPr lang="en" sz="700">
                          <a:solidFill>
                            <a:schemeClr val="dk1"/>
                          </a:solidFill>
                        </a:rPr>
                        <a:t>2018-07-25</a:t>
                      </a:r>
                      <a:endParaRPr sz="700">
                        <a:solidFill>
                          <a:schemeClr val="dk1"/>
                        </a:solidFill>
                      </a:endParaRPr>
                    </a:p>
                  </a:txBody>
                  <a:tcPr marT="45700" marB="45700"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700"/>
                        <a:t>1</a:t>
                      </a:r>
                      <a:endParaRPr sz="700"/>
                    </a:p>
                  </a:txBody>
                  <a:tcPr marT="45700" marB="45700"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82650">
                <a:tc>
                  <a:txBody>
                    <a:bodyPr/>
                    <a:lstStyle/>
                    <a:p>
                      <a:pPr indent="0" lvl="0" marL="0" rtl="0" algn="ctr">
                        <a:spcBef>
                          <a:spcPts val="0"/>
                        </a:spcBef>
                        <a:spcAft>
                          <a:spcPts val="0"/>
                        </a:spcAft>
                        <a:buNone/>
                      </a:pPr>
                      <a:r>
                        <a:rPr lang="en" sz="700">
                          <a:solidFill>
                            <a:schemeClr val="dk1"/>
                          </a:solidFill>
                        </a:rPr>
                        <a:t>2018-07-26</a:t>
                      </a:r>
                      <a:endParaRPr sz="700">
                        <a:solidFill>
                          <a:schemeClr val="dk1"/>
                        </a:solidFill>
                      </a:endParaRPr>
                    </a:p>
                  </a:txBody>
                  <a:tcPr marT="45700" marB="45700"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700"/>
                        <a:t>1</a:t>
                      </a:r>
                      <a:endParaRPr sz="700"/>
                    </a:p>
                  </a:txBody>
                  <a:tcPr marT="45700" marB="45700"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82650">
                <a:tc>
                  <a:txBody>
                    <a:bodyPr/>
                    <a:lstStyle/>
                    <a:p>
                      <a:pPr indent="0" lvl="0" marL="0" rtl="0" algn="ctr">
                        <a:spcBef>
                          <a:spcPts val="0"/>
                        </a:spcBef>
                        <a:spcAft>
                          <a:spcPts val="0"/>
                        </a:spcAft>
                        <a:buNone/>
                      </a:pPr>
                      <a:r>
                        <a:rPr lang="en" sz="700">
                          <a:solidFill>
                            <a:schemeClr val="dk1"/>
                          </a:solidFill>
                        </a:rPr>
                        <a:t>2018-07-27</a:t>
                      </a:r>
                      <a:endParaRPr sz="700">
                        <a:solidFill>
                          <a:schemeClr val="dk1"/>
                        </a:solidFill>
                      </a:endParaRPr>
                    </a:p>
                  </a:txBody>
                  <a:tcPr marT="45700" marB="45700"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700"/>
                        <a:t>1</a:t>
                      </a:r>
                      <a:endParaRPr sz="700"/>
                    </a:p>
                  </a:txBody>
                  <a:tcPr marT="45700" marB="45700"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82650">
                <a:tc>
                  <a:txBody>
                    <a:bodyPr/>
                    <a:lstStyle/>
                    <a:p>
                      <a:pPr indent="0" lvl="0" marL="0" rtl="0" algn="ctr">
                        <a:spcBef>
                          <a:spcPts val="0"/>
                        </a:spcBef>
                        <a:spcAft>
                          <a:spcPts val="0"/>
                        </a:spcAft>
                        <a:buNone/>
                      </a:pPr>
                      <a:r>
                        <a:rPr lang="en" sz="700">
                          <a:solidFill>
                            <a:schemeClr val="dk1"/>
                          </a:solidFill>
                        </a:rPr>
                        <a:t>2018-07-28</a:t>
                      </a:r>
                      <a:endParaRPr sz="700">
                        <a:solidFill>
                          <a:schemeClr val="dk1"/>
                        </a:solidFill>
                      </a:endParaRPr>
                    </a:p>
                  </a:txBody>
                  <a:tcPr marT="45700" marB="45700"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9DAF8"/>
                    </a:solidFill>
                  </a:tcPr>
                </a:tc>
                <a:tc>
                  <a:txBody>
                    <a:bodyPr/>
                    <a:lstStyle/>
                    <a:p>
                      <a:pPr indent="0" lvl="0" marL="0" rtl="0" algn="ctr">
                        <a:spcBef>
                          <a:spcPts val="0"/>
                        </a:spcBef>
                        <a:spcAft>
                          <a:spcPts val="0"/>
                        </a:spcAft>
                        <a:buNone/>
                      </a:pPr>
                      <a:r>
                        <a:rPr lang="en" sz="700"/>
                        <a:t>6</a:t>
                      </a:r>
                      <a:endParaRPr sz="700"/>
                    </a:p>
                  </a:txBody>
                  <a:tcPr marT="45700" marB="45700"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9DAF8"/>
                    </a:solidFill>
                  </a:tcPr>
                </a:tc>
              </a:tr>
              <a:tr h="182650">
                <a:tc>
                  <a:txBody>
                    <a:bodyPr/>
                    <a:lstStyle/>
                    <a:p>
                      <a:pPr indent="0" lvl="0" marL="0" rtl="0" algn="ctr">
                        <a:spcBef>
                          <a:spcPts val="0"/>
                        </a:spcBef>
                        <a:spcAft>
                          <a:spcPts val="0"/>
                        </a:spcAft>
                        <a:buNone/>
                      </a:pPr>
                      <a:r>
                        <a:rPr lang="en" sz="700">
                          <a:solidFill>
                            <a:schemeClr val="dk1"/>
                          </a:solidFill>
                        </a:rPr>
                        <a:t>2018-07-30</a:t>
                      </a:r>
                      <a:endParaRPr sz="700">
                        <a:solidFill>
                          <a:schemeClr val="dk1"/>
                        </a:solidFill>
                      </a:endParaRPr>
                    </a:p>
                  </a:txBody>
                  <a:tcPr marT="45700" marB="45700"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700"/>
                        <a:t>1</a:t>
                      </a:r>
                      <a:endParaRPr sz="700"/>
                    </a:p>
                  </a:txBody>
                  <a:tcPr marT="45700" marB="45700"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82650">
                <a:tc>
                  <a:txBody>
                    <a:bodyPr/>
                    <a:lstStyle/>
                    <a:p>
                      <a:pPr indent="0" lvl="0" marL="0" rtl="0" algn="ctr">
                        <a:spcBef>
                          <a:spcPts val="0"/>
                        </a:spcBef>
                        <a:spcAft>
                          <a:spcPts val="0"/>
                        </a:spcAft>
                        <a:buNone/>
                      </a:pPr>
                      <a:r>
                        <a:rPr lang="en" sz="700">
                          <a:solidFill>
                            <a:schemeClr val="dk1"/>
                          </a:solidFill>
                        </a:rPr>
                        <a:t>2018-07-31</a:t>
                      </a:r>
                      <a:endParaRPr sz="700">
                        <a:solidFill>
                          <a:schemeClr val="dk1"/>
                        </a:solidFill>
                      </a:endParaRPr>
                    </a:p>
                  </a:txBody>
                  <a:tcPr marT="45700" marB="45700"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spcBef>
                          <a:spcPts val="0"/>
                        </a:spcBef>
                        <a:spcAft>
                          <a:spcPts val="0"/>
                        </a:spcAft>
                        <a:buNone/>
                      </a:pPr>
                      <a:r>
                        <a:rPr lang="en" sz="700"/>
                        <a:t>1</a:t>
                      </a:r>
                      <a:endParaRPr sz="700"/>
                    </a:p>
                  </a:txBody>
                  <a:tcPr marT="45700" marB="45700"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graphicFrame>
        <p:nvGraphicFramePr>
          <p:cNvPr id="316" name="Google Shape;316;p46"/>
          <p:cNvGraphicFramePr/>
          <p:nvPr/>
        </p:nvGraphicFramePr>
        <p:xfrm>
          <a:off x="4710825" y="70900"/>
          <a:ext cx="3000000" cy="3000000"/>
        </p:xfrm>
        <a:graphic>
          <a:graphicData uri="http://schemas.openxmlformats.org/drawingml/2006/table">
            <a:tbl>
              <a:tblPr>
                <a:noFill/>
                <a:tableStyleId>{7AF2444C-DCA7-4916-92F9-091FA5C83E52}</a:tableStyleId>
              </a:tblPr>
              <a:tblGrid>
                <a:gridCol w="923550"/>
                <a:gridCol w="923550"/>
              </a:tblGrid>
              <a:tr h="426700">
                <a:tc>
                  <a:txBody>
                    <a:bodyPr/>
                    <a:lstStyle/>
                    <a:p>
                      <a:pPr indent="0" lvl="0" marL="0" rtl="0" algn="ctr">
                        <a:spcBef>
                          <a:spcPts val="0"/>
                        </a:spcBef>
                        <a:spcAft>
                          <a:spcPts val="0"/>
                        </a:spcAft>
                        <a:buNone/>
                      </a:pPr>
                      <a:r>
                        <a:rPr b="1" lang="en" sz="800"/>
                        <a:t>Author</a:t>
                      </a:r>
                      <a:endParaRPr b="1" sz="8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800"/>
                        <a:t># of Posts by Author</a:t>
                      </a:r>
                      <a:endParaRPr b="1" sz="8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26200">
                <a:tc>
                  <a:txBody>
                    <a:bodyPr/>
                    <a:lstStyle/>
                    <a:p>
                      <a:pPr indent="0" lvl="0" marL="0" rtl="0" algn="ctr">
                        <a:spcBef>
                          <a:spcPts val="0"/>
                        </a:spcBef>
                        <a:spcAft>
                          <a:spcPts val="0"/>
                        </a:spcAft>
                        <a:buNone/>
                      </a:pPr>
                      <a:r>
                        <a:rPr lang="en" sz="800"/>
                        <a:t>A***Blaster5000</a:t>
                      </a:r>
                      <a:endParaRPr sz="8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C9DAF8"/>
                    </a:solidFill>
                  </a:tcPr>
                </a:tc>
                <a:tc>
                  <a:txBody>
                    <a:bodyPr/>
                    <a:lstStyle/>
                    <a:p>
                      <a:pPr indent="0" lvl="0" marL="0" rtl="0" algn="ctr">
                        <a:spcBef>
                          <a:spcPts val="0"/>
                        </a:spcBef>
                        <a:spcAft>
                          <a:spcPts val="0"/>
                        </a:spcAft>
                        <a:buNone/>
                      </a:pPr>
                      <a:r>
                        <a:rPr lang="en" sz="800"/>
                        <a:t>7</a:t>
                      </a:r>
                      <a:endParaRPr sz="8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C9DAF8"/>
                    </a:solidFill>
                  </a:tcPr>
                </a:tc>
              </a:tr>
              <a:tr h="326200">
                <a:tc>
                  <a:txBody>
                    <a:bodyPr/>
                    <a:lstStyle/>
                    <a:p>
                      <a:pPr indent="0" lvl="0" marL="0" rtl="0" algn="ctr">
                        <a:spcBef>
                          <a:spcPts val="0"/>
                        </a:spcBef>
                        <a:spcAft>
                          <a:spcPts val="0"/>
                        </a:spcAft>
                        <a:buClr>
                          <a:schemeClr val="dk1"/>
                        </a:buClr>
                        <a:buSzPts val="1100"/>
                        <a:buFont typeface="Arial"/>
                        <a:buNone/>
                      </a:pPr>
                      <a:r>
                        <a:rPr lang="en" sz="800">
                          <a:solidFill>
                            <a:schemeClr val="dk1"/>
                          </a:solidFill>
                        </a:rPr>
                        <a:t>koalaser777</a:t>
                      </a:r>
                      <a:endParaRPr sz="8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C9DAF8"/>
                    </a:solidFill>
                  </a:tcPr>
                </a:tc>
                <a:tc>
                  <a:txBody>
                    <a:bodyPr/>
                    <a:lstStyle/>
                    <a:p>
                      <a:pPr indent="0" lvl="0" marL="0" rtl="0" algn="ctr">
                        <a:spcBef>
                          <a:spcPts val="0"/>
                        </a:spcBef>
                        <a:spcAft>
                          <a:spcPts val="0"/>
                        </a:spcAft>
                        <a:buNone/>
                      </a:pPr>
                      <a:r>
                        <a:rPr lang="en" sz="800"/>
                        <a:t>5</a:t>
                      </a:r>
                      <a:endParaRPr sz="8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C9DAF8"/>
                    </a:solidFill>
                  </a:tcPr>
                </a:tc>
              </a:tr>
              <a:tr h="326200">
                <a:tc>
                  <a:txBody>
                    <a:bodyPr/>
                    <a:lstStyle/>
                    <a:p>
                      <a:pPr indent="0" lvl="0" marL="0" rtl="0" algn="ctr">
                        <a:spcBef>
                          <a:spcPts val="0"/>
                        </a:spcBef>
                        <a:spcAft>
                          <a:spcPts val="0"/>
                        </a:spcAft>
                        <a:buClr>
                          <a:schemeClr val="dk1"/>
                        </a:buClr>
                        <a:buSzPts val="1100"/>
                        <a:buFont typeface="Arial"/>
                        <a:buNone/>
                      </a:pPr>
                      <a:r>
                        <a:rPr lang="en" sz="800">
                          <a:solidFill>
                            <a:schemeClr val="dk1"/>
                          </a:solidFill>
                        </a:rPr>
                        <a:t>stoutdonkey</a:t>
                      </a:r>
                      <a:endParaRPr sz="8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800"/>
                        <a:t>3</a:t>
                      </a:r>
                      <a:endParaRPr sz="8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26200">
                <a:tc>
                  <a:txBody>
                    <a:bodyPr/>
                    <a:lstStyle/>
                    <a:p>
                      <a:pPr indent="0" lvl="0" marL="0" rtl="0" algn="ctr">
                        <a:spcBef>
                          <a:spcPts val="0"/>
                        </a:spcBef>
                        <a:spcAft>
                          <a:spcPts val="0"/>
                        </a:spcAft>
                        <a:buClr>
                          <a:schemeClr val="dk1"/>
                        </a:buClr>
                        <a:buSzPts val="1100"/>
                        <a:buFont typeface="Arial"/>
                        <a:buNone/>
                      </a:pPr>
                      <a:r>
                        <a:rPr lang="en" sz="800">
                          <a:solidFill>
                            <a:schemeClr val="dk1"/>
                          </a:solidFill>
                        </a:rPr>
                        <a:t>Argent_</a:t>
                      </a:r>
                      <a:endParaRPr sz="8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800"/>
                        <a:t>3</a:t>
                      </a:r>
                      <a:endParaRPr sz="8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26200">
                <a:tc>
                  <a:txBody>
                    <a:bodyPr/>
                    <a:lstStyle/>
                    <a:p>
                      <a:pPr indent="0" lvl="0" marL="0" rtl="0" algn="ctr">
                        <a:spcBef>
                          <a:spcPts val="0"/>
                        </a:spcBef>
                        <a:spcAft>
                          <a:spcPts val="0"/>
                        </a:spcAft>
                        <a:buClr>
                          <a:schemeClr val="dk1"/>
                        </a:buClr>
                        <a:buSzPts val="1100"/>
                        <a:buFont typeface="Arial"/>
                        <a:buNone/>
                      </a:pPr>
                      <a:r>
                        <a:rPr lang="en" sz="800">
                          <a:solidFill>
                            <a:schemeClr val="dk1"/>
                          </a:solidFill>
                        </a:rPr>
                        <a:t>wh3atthinz</a:t>
                      </a:r>
                      <a:endParaRPr sz="8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800"/>
                        <a:t>2</a:t>
                      </a:r>
                      <a:endParaRPr sz="8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26200">
                <a:tc>
                  <a:txBody>
                    <a:bodyPr/>
                    <a:lstStyle/>
                    <a:p>
                      <a:pPr indent="0" lvl="0" marL="0" rtl="0" algn="ctr">
                        <a:spcBef>
                          <a:spcPts val="0"/>
                        </a:spcBef>
                        <a:spcAft>
                          <a:spcPts val="0"/>
                        </a:spcAft>
                        <a:buClr>
                          <a:schemeClr val="dk1"/>
                        </a:buClr>
                        <a:buSzPts val="1100"/>
                        <a:buFont typeface="Arial"/>
                        <a:buNone/>
                      </a:pPr>
                      <a:r>
                        <a:rPr lang="en" sz="800">
                          <a:solidFill>
                            <a:schemeClr val="dk1"/>
                          </a:solidFill>
                        </a:rPr>
                        <a:t>londonistani</a:t>
                      </a:r>
                      <a:endParaRPr sz="8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800"/>
                        <a:t>2</a:t>
                      </a:r>
                      <a:endParaRPr sz="8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26200">
                <a:tc>
                  <a:txBody>
                    <a:bodyPr/>
                    <a:lstStyle/>
                    <a:p>
                      <a:pPr indent="0" lvl="0" marL="0" rtl="0" algn="ctr">
                        <a:spcBef>
                          <a:spcPts val="0"/>
                        </a:spcBef>
                        <a:spcAft>
                          <a:spcPts val="0"/>
                        </a:spcAft>
                        <a:buClr>
                          <a:schemeClr val="dk1"/>
                        </a:buClr>
                        <a:buSzPts val="1100"/>
                        <a:buFont typeface="Arial"/>
                        <a:buNone/>
                      </a:pPr>
                      <a:r>
                        <a:rPr lang="en" sz="800">
                          <a:solidFill>
                            <a:schemeClr val="dk1"/>
                          </a:solidFill>
                        </a:rPr>
                        <a:t>Mr_Prestonius</a:t>
                      </a:r>
                      <a:endParaRPr sz="8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800"/>
                        <a:t>2</a:t>
                      </a:r>
                      <a:endParaRPr sz="8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26200">
                <a:tc>
                  <a:txBody>
                    <a:bodyPr/>
                    <a:lstStyle/>
                    <a:p>
                      <a:pPr indent="0" lvl="0" marL="0" rtl="0" algn="ctr">
                        <a:spcBef>
                          <a:spcPts val="0"/>
                        </a:spcBef>
                        <a:spcAft>
                          <a:spcPts val="0"/>
                        </a:spcAft>
                        <a:buClr>
                          <a:schemeClr val="dk1"/>
                        </a:buClr>
                        <a:buSzPts val="1100"/>
                        <a:buFont typeface="Arial"/>
                        <a:buNone/>
                      </a:pPr>
                      <a:r>
                        <a:rPr lang="en" sz="800">
                          <a:solidFill>
                            <a:schemeClr val="dk1"/>
                          </a:solidFill>
                        </a:rPr>
                        <a:t>Ziiphyr</a:t>
                      </a:r>
                      <a:endParaRPr sz="8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800"/>
                        <a:t>2</a:t>
                      </a:r>
                      <a:endParaRPr sz="8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26200">
                <a:tc>
                  <a:txBody>
                    <a:bodyPr/>
                    <a:lstStyle/>
                    <a:p>
                      <a:pPr indent="0" lvl="0" marL="0" rtl="0" algn="ctr">
                        <a:spcBef>
                          <a:spcPts val="0"/>
                        </a:spcBef>
                        <a:spcAft>
                          <a:spcPts val="0"/>
                        </a:spcAft>
                        <a:buClr>
                          <a:schemeClr val="dk1"/>
                        </a:buClr>
                        <a:buSzPts val="1100"/>
                        <a:buFont typeface="Arial"/>
                        <a:buNone/>
                      </a:pPr>
                      <a:r>
                        <a:rPr lang="en" sz="800">
                          <a:solidFill>
                            <a:schemeClr val="dk1"/>
                          </a:solidFill>
                        </a:rPr>
                        <a:t>darkflash26</a:t>
                      </a:r>
                      <a:endParaRPr sz="8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800"/>
                        <a:t>2</a:t>
                      </a:r>
                      <a:endParaRPr sz="8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26200">
                <a:tc>
                  <a:txBody>
                    <a:bodyPr/>
                    <a:lstStyle/>
                    <a:p>
                      <a:pPr indent="0" lvl="0" marL="0" rtl="0" algn="ctr">
                        <a:spcBef>
                          <a:spcPts val="0"/>
                        </a:spcBef>
                        <a:spcAft>
                          <a:spcPts val="0"/>
                        </a:spcAft>
                        <a:buClr>
                          <a:schemeClr val="dk1"/>
                        </a:buClr>
                        <a:buSzPts val="1100"/>
                        <a:buFont typeface="Arial"/>
                        <a:buNone/>
                      </a:pPr>
                      <a:r>
                        <a:rPr lang="en" sz="800">
                          <a:solidFill>
                            <a:schemeClr val="dk1"/>
                          </a:solidFill>
                        </a:rPr>
                        <a:t>mke1996</a:t>
                      </a:r>
                      <a:endParaRPr sz="8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800"/>
                        <a:t>2</a:t>
                      </a:r>
                      <a:endParaRPr sz="8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326200">
                <a:tc>
                  <a:txBody>
                    <a:bodyPr/>
                    <a:lstStyle/>
                    <a:p>
                      <a:pPr indent="0" lvl="0" marL="0" rtl="0" algn="ctr">
                        <a:spcBef>
                          <a:spcPts val="0"/>
                        </a:spcBef>
                        <a:spcAft>
                          <a:spcPts val="0"/>
                        </a:spcAft>
                        <a:buClr>
                          <a:schemeClr val="dk1"/>
                        </a:buClr>
                        <a:buSzPts val="1100"/>
                        <a:buFont typeface="Arial"/>
                        <a:buNone/>
                      </a:pPr>
                      <a:r>
                        <a:rPr lang="en" sz="800">
                          <a:solidFill>
                            <a:schemeClr val="dk1"/>
                          </a:solidFill>
                        </a:rPr>
                        <a:t>rnjbond</a:t>
                      </a:r>
                      <a:endParaRPr sz="8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800"/>
                        <a:t>2</a:t>
                      </a:r>
                      <a:endParaRPr sz="8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
        <p:nvSpPr>
          <p:cNvPr id="317" name="Google Shape;317;p46"/>
          <p:cNvSpPr/>
          <p:nvPr/>
        </p:nvSpPr>
        <p:spPr>
          <a:xfrm>
            <a:off x="3752150" y="2617600"/>
            <a:ext cx="282300" cy="2435100"/>
          </a:xfrm>
          <a:prstGeom prst="rect">
            <a:avLst/>
          </a:prstGeom>
          <a:no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46"/>
          <p:cNvSpPr/>
          <p:nvPr/>
        </p:nvSpPr>
        <p:spPr>
          <a:xfrm>
            <a:off x="820425" y="2745300"/>
            <a:ext cx="536400" cy="195600"/>
          </a:xfrm>
          <a:prstGeom prst="rect">
            <a:avLst/>
          </a:prstGeom>
          <a:no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46"/>
          <p:cNvSpPr/>
          <p:nvPr/>
        </p:nvSpPr>
        <p:spPr>
          <a:xfrm>
            <a:off x="820425" y="3047000"/>
            <a:ext cx="536400" cy="195600"/>
          </a:xfrm>
          <a:prstGeom prst="rect">
            <a:avLst/>
          </a:prstGeom>
          <a:no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46"/>
          <p:cNvSpPr/>
          <p:nvPr/>
        </p:nvSpPr>
        <p:spPr>
          <a:xfrm>
            <a:off x="732825" y="3433400"/>
            <a:ext cx="201900" cy="107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46"/>
          <p:cNvSpPr/>
          <p:nvPr/>
        </p:nvSpPr>
        <p:spPr>
          <a:xfrm>
            <a:off x="732825" y="3592100"/>
            <a:ext cx="201900" cy="1074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46"/>
          <p:cNvSpPr/>
          <p:nvPr/>
        </p:nvSpPr>
        <p:spPr>
          <a:xfrm>
            <a:off x="732825" y="4767600"/>
            <a:ext cx="201900" cy="107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46"/>
          <p:cNvSpPr txBox="1"/>
          <p:nvPr/>
        </p:nvSpPr>
        <p:spPr>
          <a:xfrm>
            <a:off x="-1502350" y="717875"/>
            <a:ext cx="4262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Tori to Present</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47"/>
          <p:cNvSpPr txBox="1"/>
          <p:nvPr>
            <p:ph type="title"/>
          </p:nvPr>
        </p:nvSpPr>
        <p:spPr>
          <a:xfrm>
            <a:off x="311700" y="445025"/>
            <a:ext cx="8520600" cy="101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Reddit Dataset</a:t>
            </a:r>
            <a:endParaRPr/>
          </a:p>
        </p:txBody>
      </p:sp>
      <p:sp>
        <p:nvSpPr>
          <p:cNvPr id="329" name="Google Shape;329;p47"/>
          <p:cNvSpPr txBox="1"/>
          <p:nvPr>
            <p:ph idx="1" type="body"/>
          </p:nvPr>
        </p:nvSpPr>
        <p:spPr>
          <a:xfrm>
            <a:off x="311700" y="1076325"/>
            <a:ext cx="4734900" cy="28068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sz="1600"/>
              <a:t>Reddit is a social news aggregation and discussion site</a:t>
            </a:r>
            <a:endParaRPr sz="1600"/>
          </a:p>
          <a:p>
            <a:pPr indent="-330200" lvl="1" marL="914400" rtl="0" algn="l">
              <a:spcBef>
                <a:spcPts val="0"/>
              </a:spcBef>
              <a:spcAft>
                <a:spcPts val="0"/>
              </a:spcAft>
              <a:buSzPts val="1600"/>
              <a:buChar char="○"/>
            </a:pPr>
            <a:r>
              <a:rPr lang="en" sz="1600"/>
              <a:t>As of March 2022 it is the 9th most visited site in the world</a:t>
            </a:r>
            <a:endParaRPr sz="1600"/>
          </a:p>
          <a:p>
            <a:pPr indent="-330200" lvl="1" marL="914400" rtl="0" algn="l">
              <a:spcBef>
                <a:spcPts val="0"/>
              </a:spcBef>
              <a:spcAft>
                <a:spcPts val="0"/>
              </a:spcAft>
              <a:buSzPts val="1600"/>
              <a:buChar char="○"/>
            </a:pPr>
            <a:r>
              <a:rPr lang="en" sz="1600"/>
              <a:t>Posts are organized by “subreddits”</a:t>
            </a:r>
            <a:endParaRPr sz="1600"/>
          </a:p>
          <a:p>
            <a:pPr indent="-330200" lvl="0" marL="457200" rtl="0" algn="l">
              <a:spcBef>
                <a:spcPts val="0"/>
              </a:spcBef>
              <a:spcAft>
                <a:spcPts val="0"/>
              </a:spcAft>
              <a:buSzPts val="1600"/>
              <a:buChar char="●"/>
            </a:pPr>
            <a:r>
              <a:rPr lang="en" sz="1600"/>
              <a:t>We used “WallStreetBets” as the source for sentiment regarding the stock market</a:t>
            </a:r>
            <a:endParaRPr sz="1600"/>
          </a:p>
          <a:p>
            <a:pPr indent="-330200" lvl="1" marL="914400" rtl="0" algn="l">
              <a:spcBef>
                <a:spcPts val="0"/>
              </a:spcBef>
              <a:spcAft>
                <a:spcPts val="0"/>
              </a:spcAft>
              <a:buSzPts val="1600"/>
              <a:buChar char="○"/>
            </a:pPr>
            <a:r>
              <a:rPr lang="en" sz="1600"/>
              <a:t>participants discuss stock and trade options</a:t>
            </a:r>
            <a:endParaRPr sz="1600"/>
          </a:p>
          <a:p>
            <a:pPr indent="-330200" lvl="1" marL="914400" rtl="0" algn="l">
              <a:spcBef>
                <a:spcPts val="0"/>
              </a:spcBef>
              <a:spcAft>
                <a:spcPts val="0"/>
              </a:spcAft>
              <a:buSzPts val="1600"/>
              <a:buChar char="○"/>
            </a:pPr>
            <a:r>
              <a:rPr lang="en" sz="1600"/>
              <a:t>As of July 2022, it has 12.3 M members.</a:t>
            </a:r>
            <a:endParaRPr sz="1600"/>
          </a:p>
        </p:txBody>
      </p:sp>
      <p:pic>
        <p:nvPicPr>
          <p:cNvPr id="330" name="Google Shape;330;p47"/>
          <p:cNvPicPr preferRelativeResize="0"/>
          <p:nvPr/>
        </p:nvPicPr>
        <p:blipFill>
          <a:blip r:embed="rId3">
            <a:alphaModFix/>
          </a:blip>
          <a:stretch>
            <a:fillRect/>
          </a:stretch>
        </p:blipFill>
        <p:spPr>
          <a:xfrm>
            <a:off x="5446612" y="140216"/>
            <a:ext cx="3279750" cy="1844860"/>
          </a:xfrm>
          <a:prstGeom prst="rect">
            <a:avLst/>
          </a:prstGeom>
          <a:noFill/>
          <a:ln>
            <a:noFill/>
          </a:ln>
        </p:spPr>
      </p:pic>
      <p:sp>
        <p:nvSpPr>
          <p:cNvPr id="331" name="Google Shape;331;p47"/>
          <p:cNvSpPr txBox="1"/>
          <p:nvPr/>
        </p:nvSpPr>
        <p:spPr>
          <a:xfrm>
            <a:off x="5446675" y="1880575"/>
            <a:ext cx="32799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t>“Like 4chan found a Bloomberg Terminal”</a:t>
            </a:r>
            <a:endParaRPr sz="1100"/>
          </a:p>
        </p:txBody>
      </p:sp>
      <p:pic>
        <p:nvPicPr>
          <p:cNvPr id="332" name="Google Shape;332;p47"/>
          <p:cNvPicPr preferRelativeResize="0"/>
          <p:nvPr/>
        </p:nvPicPr>
        <p:blipFill>
          <a:blip r:embed="rId4">
            <a:alphaModFix/>
          </a:blip>
          <a:stretch>
            <a:fillRect/>
          </a:stretch>
        </p:blipFill>
        <p:spPr>
          <a:xfrm>
            <a:off x="8241650" y="123850"/>
            <a:ext cx="453050" cy="453050"/>
          </a:xfrm>
          <a:prstGeom prst="rect">
            <a:avLst/>
          </a:prstGeom>
          <a:noFill/>
          <a:ln>
            <a:noFill/>
          </a:ln>
        </p:spPr>
      </p:pic>
      <p:sp>
        <p:nvSpPr>
          <p:cNvPr id="333" name="Google Shape;333;p47"/>
          <p:cNvSpPr txBox="1"/>
          <p:nvPr/>
        </p:nvSpPr>
        <p:spPr>
          <a:xfrm>
            <a:off x="-1502350" y="717875"/>
            <a:ext cx="4262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Javier</a:t>
            </a:r>
            <a:r>
              <a:rPr lang="en"/>
              <a:t> to Present</a:t>
            </a:r>
            <a:endParaRPr/>
          </a:p>
        </p:txBody>
      </p:sp>
      <p:pic>
        <p:nvPicPr>
          <p:cNvPr id="334" name="Google Shape;334;p47"/>
          <p:cNvPicPr preferRelativeResize="0"/>
          <p:nvPr/>
        </p:nvPicPr>
        <p:blipFill>
          <a:blip r:embed="rId5">
            <a:alphaModFix/>
          </a:blip>
          <a:stretch>
            <a:fillRect/>
          </a:stretch>
        </p:blipFill>
        <p:spPr>
          <a:xfrm>
            <a:off x="5199000" y="2386975"/>
            <a:ext cx="3792600" cy="2092662"/>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48"/>
          <p:cNvSpPr txBox="1"/>
          <p:nvPr>
            <p:ph type="title"/>
          </p:nvPr>
        </p:nvSpPr>
        <p:spPr>
          <a:xfrm>
            <a:off x="311700" y="445025"/>
            <a:ext cx="8520600" cy="101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r/wallstreetbets</a:t>
            </a:r>
            <a:endParaRPr sz="1400"/>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340" name="Google Shape;340;p48"/>
          <p:cNvSpPr txBox="1"/>
          <p:nvPr>
            <p:ph idx="1" type="body"/>
          </p:nvPr>
        </p:nvSpPr>
        <p:spPr>
          <a:xfrm>
            <a:off x="311700" y="1152525"/>
            <a:ext cx="4026300" cy="28068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sz="1600"/>
              <a:t>Timeline: 2018-2021</a:t>
            </a:r>
            <a:endParaRPr sz="1600"/>
          </a:p>
          <a:p>
            <a:pPr indent="-330200" lvl="0" marL="457200" rtl="0" algn="l">
              <a:spcBef>
                <a:spcPts val="0"/>
              </a:spcBef>
              <a:spcAft>
                <a:spcPts val="0"/>
              </a:spcAft>
              <a:buSzPts val="1600"/>
              <a:buChar char="●"/>
            </a:pPr>
            <a:r>
              <a:rPr lang="en" sz="1600"/>
              <a:t>Source: https://files.pushshift.io/reddit/comments/</a:t>
            </a:r>
            <a:endParaRPr sz="1600"/>
          </a:p>
          <a:p>
            <a:pPr indent="-330200" lvl="0" marL="457200" rtl="0" algn="l">
              <a:spcBef>
                <a:spcPts val="0"/>
              </a:spcBef>
              <a:spcAft>
                <a:spcPts val="0"/>
              </a:spcAft>
              <a:buSzPts val="1600"/>
              <a:buChar char="●"/>
            </a:pPr>
            <a:r>
              <a:rPr lang="en" sz="1600"/>
              <a:t>Compressed size: 900 GB split in monthly file dumps</a:t>
            </a:r>
            <a:endParaRPr sz="1600"/>
          </a:p>
          <a:p>
            <a:pPr indent="-330200" lvl="0" marL="457200" rtl="0" algn="l">
              <a:spcBef>
                <a:spcPts val="0"/>
              </a:spcBef>
              <a:spcAft>
                <a:spcPts val="0"/>
              </a:spcAft>
              <a:buSzPts val="1600"/>
              <a:buChar char="●"/>
            </a:pPr>
            <a:r>
              <a:rPr lang="en" sz="1600"/>
              <a:t>JSON files </a:t>
            </a:r>
            <a:r>
              <a:rPr lang="en" sz="1600"/>
              <a:t>extracted</a:t>
            </a:r>
            <a:r>
              <a:rPr lang="en" sz="1600"/>
              <a:t> with only the comments in the Wallstreetbets subreddit</a:t>
            </a:r>
            <a:endParaRPr sz="1600"/>
          </a:p>
          <a:p>
            <a:pPr indent="-330200" lvl="0" marL="457200" rtl="0" algn="l">
              <a:spcBef>
                <a:spcPts val="0"/>
              </a:spcBef>
              <a:spcAft>
                <a:spcPts val="0"/>
              </a:spcAft>
              <a:buSzPts val="1600"/>
              <a:buChar char="●"/>
            </a:pPr>
            <a:r>
              <a:rPr lang="en" sz="1600"/>
              <a:t>38 million comments</a:t>
            </a:r>
            <a:endParaRPr sz="1600"/>
          </a:p>
        </p:txBody>
      </p:sp>
      <p:sp>
        <p:nvSpPr>
          <p:cNvPr id="341" name="Google Shape;341;p48"/>
          <p:cNvSpPr txBox="1"/>
          <p:nvPr/>
        </p:nvSpPr>
        <p:spPr>
          <a:xfrm>
            <a:off x="4391675" y="44813"/>
            <a:ext cx="2522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Example submission:</a:t>
            </a:r>
            <a:endParaRPr/>
          </a:p>
        </p:txBody>
      </p:sp>
      <p:sp>
        <p:nvSpPr>
          <p:cNvPr id="342" name="Google Shape;342;p48"/>
          <p:cNvSpPr txBox="1"/>
          <p:nvPr/>
        </p:nvSpPr>
        <p:spPr>
          <a:xfrm>
            <a:off x="4391675" y="1543400"/>
            <a:ext cx="1915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Example</a:t>
            </a:r>
            <a:r>
              <a:rPr lang="en"/>
              <a:t> comment:</a:t>
            </a:r>
            <a:endParaRPr/>
          </a:p>
        </p:txBody>
      </p:sp>
      <p:pic>
        <p:nvPicPr>
          <p:cNvPr id="343" name="Google Shape;343;p48"/>
          <p:cNvPicPr preferRelativeResize="0"/>
          <p:nvPr/>
        </p:nvPicPr>
        <p:blipFill>
          <a:blip r:embed="rId3">
            <a:alphaModFix/>
          </a:blip>
          <a:stretch>
            <a:fillRect/>
          </a:stretch>
        </p:blipFill>
        <p:spPr>
          <a:xfrm>
            <a:off x="4391675" y="368833"/>
            <a:ext cx="4745400" cy="1193765"/>
          </a:xfrm>
          <a:prstGeom prst="rect">
            <a:avLst/>
          </a:prstGeom>
          <a:noFill/>
          <a:ln>
            <a:noFill/>
          </a:ln>
        </p:spPr>
      </p:pic>
      <p:pic>
        <p:nvPicPr>
          <p:cNvPr id="344" name="Google Shape;344;p48"/>
          <p:cNvPicPr preferRelativeResize="0"/>
          <p:nvPr/>
        </p:nvPicPr>
        <p:blipFill>
          <a:blip r:embed="rId4">
            <a:alphaModFix/>
          </a:blip>
          <a:stretch>
            <a:fillRect/>
          </a:stretch>
        </p:blipFill>
        <p:spPr>
          <a:xfrm>
            <a:off x="4338000" y="1867397"/>
            <a:ext cx="4653600" cy="2865776"/>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49"/>
          <p:cNvSpPr txBox="1"/>
          <p:nvPr>
            <p:ph type="title"/>
          </p:nvPr>
        </p:nvSpPr>
        <p:spPr>
          <a:xfrm>
            <a:off x="311700" y="37975"/>
            <a:ext cx="8520600" cy="1016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TSLA </a:t>
            </a:r>
            <a:r>
              <a:rPr lang="en"/>
              <a:t>Closing </a:t>
            </a:r>
            <a:r>
              <a:rPr lang="en"/>
              <a:t>Predictions</a:t>
            </a:r>
            <a:endParaRPr/>
          </a:p>
          <a:p>
            <a:pPr indent="0" lvl="0" marL="0" rtl="0" algn="ctr">
              <a:spcBef>
                <a:spcPts val="0"/>
              </a:spcBef>
              <a:spcAft>
                <a:spcPts val="0"/>
              </a:spcAft>
              <a:buNone/>
            </a:pPr>
            <a:r>
              <a:rPr lang="en"/>
              <a:t>180 </a:t>
            </a:r>
            <a:r>
              <a:rPr lang="en"/>
              <a:t>timesteps</a:t>
            </a:r>
            <a:endParaRPr/>
          </a:p>
        </p:txBody>
      </p:sp>
      <p:pic>
        <p:nvPicPr>
          <p:cNvPr id="350" name="Google Shape;350;p49"/>
          <p:cNvPicPr preferRelativeResize="0"/>
          <p:nvPr/>
        </p:nvPicPr>
        <p:blipFill>
          <a:blip r:embed="rId3">
            <a:alphaModFix/>
          </a:blip>
          <a:stretch>
            <a:fillRect/>
          </a:stretch>
        </p:blipFill>
        <p:spPr>
          <a:xfrm>
            <a:off x="1257300" y="1004788"/>
            <a:ext cx="6629400" cy="3400425"/>
          </a:xfrm>
          <a:prstGeom prst="rect">
            <a:avLst/>
          </a:prstGeom>
          <a:noFill/>
          <a:ln>
            <a:noFill/>
          </a:ln>
        </p:spPr>
      </p:pic>
      <p:pic>
        <p:nvPicPr>
          <p:cNvPr id="351" name="Google Shape;351;p49"/>
          <p:cNvPicPr preferRelativeResize="0"/>
          <p:nvPr/>
        </p:nvPicPr>
        <p:blipFill>
          <a:blip r:embed="rId4">
            <a:alphaModFix/>
          </a:blip>
          <a:stretch>
            <a:fillRect/>
          </a:stretch>
        </p:blipFill>
        <p:spPr>
          <a:xfrm>
            <a:off x="3414700" y="1054675"/>
            <a:ext cx="2314575" cy="35052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0"/>
                                        </p:tgtEl>
                                        <p:attrNameLst>
                                          <p:attrName>style.visibility</p:attrName>
                                        </p:attrNameLst>
                                      </p:cBhvr>
                                      <p:to>
                                        <p:strVal val="visible"/>
                                      </p:to>
                                    </p:set>
                                    <p:animEffect filter="fade" transition="in">
                                      <p:cBhvr>
                                        <p:cTn dur="1000"/>
                                        <p:tgtEl>
                                          <p:spTgt spid="35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1"/>
                                        </p:tgtEl>
                                        <p:attrNameLst>
                                          <p:attrName>style.visibility</p:attrName>
                                        </p:attrNameLst>
                                      </p:cBhvr>
                                      <p:to>
                                        <p:strVal val="visible"/>
                                      </p:to>
                                    </p:set>
                                    <p:animEffect filter="fade" transition="in">
                                      <p:cBhvr>
                                        <p:cTn dur="1000"/>
                                        <p:tgtEl>
                                          <p:spTgt spid="35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50"/>
          <p:cNvSpPr txBox="1"/>
          <p:nvPr>
            <p:ph type="title"/>
          </p:nvPr>
        </p:nvSpPr>
        <p:spPr>
          <a:xfrm>
            <a:off x="311700" y="37975"/>
            <a:ext cx="8520600" cy="1016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AAPL </a:t>
            </a:r>
            <a:r>
              <a:rPr lang="en"/>
              <a:t>Closing </a:t>
            </a:r>
            <a:r>
              <a:rPr lang="en"/>
              <a:t>Predictions</a:t>
            </a:r>
            <a:endParaRPr/>
          </a:p>
          <a:p>
            <a:pPr indent="0" lvl="0" marL="0" rtl="0" algn="ctr">
              <a:spcBef>
                <a:spcPts val="0"/>
              </a:spcBef>
              <a:spcAft>
                <a:spcPts val="0"/>
              </a:spcAft>
              <a:buNone/>
            </a:pPr>
            <a:r>
              <a:rPr lang="en"/>
              <a:t>180 </a:t>
            </a:r>
            <a:r>
              <a:rPr lang="en"/>
              <a:t>timesteps</a:t>
            </a:r>
            <a:endParaRPr/>
          </a:p>
        </p:txBody>
      </p:sp>
      <p:pic>
        <p:nvPicPr>
          <p:cNvPr id="357" name="Google Shape;357;p50"/>
          <p:cNvPicPr preferRelativeResize="0"/>
          <p:nvPr/>
        </p:nvPicPr>
        <p:blipFill>
          <a:blip r:embed="rId3">
            <a:alphaModFix/>
          </a:blip>
          <a:stretch>
            <a:fillRect/>
          </a:stretch>
        </p:blipFill>
        <p:spPr>
          <a:xfrm>
            <a:off x="152400" y="1207075"/>
            <a:ext cx="8839201" cy="2968575"/>
          </a:xfrm>
          <a:prstGeom prst="rect">
            <a:avLst/>
          </a:prstGeom>
          <a:noFill/>
          <a:ln>
            <a:noFill/>
          </a:ln>
        </p:spPr>
      </p:pic>
      <p:pic>
        <p:nvPicPr>
          <p:cNvPr id="358" name="Google Shape;358;p50"/>
          <p:cNvPicPr preferRelativeResize="0"/>
          <p:nvPr/>
        </p:nvPicPr>
        <p:blipFill>
          <a:blip r:embed="rId4">
            <a:alphaModFix/>
          </a:blip>
          <a:stretch>
            <a:fillRect/>
          </a:stretch>
        </p:blipFill>
        <p:spPr>
          <a:xfrm>
            <a:off x="3433763" y="1022288"/>
            <a:ext cx="2276475" cy="34861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7"/>
                                        </p:tgtEl>
                                        <p:attrNameLst>
                                          <p:attrName>style.visibility</p:attrName>
                                        </p:attrNameLst>
                                      </p:cBhvr>
                                      <p:to>
                                        <p:strVal val="visible"/>
                                      </p:to>
                                    </p:set>
                                    <p:animEffect filter="fade" transition="in">
                                      <p:cBhvr>
                                        <p:cTn dur="1000"/>
                                        <p:tgtEl>
                                          <p:spTgt spid="35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8"/>
                                        </p:tgtEl>
                                        <p:attrNameLst>
                                          <p:attrName>style.visibility</p:attrName>
                                        </p:attrNameLst>
                                      </p:cBhvr>
                                      <p:to>
                                        <p:strVal val="visible"/>
                                      </p:to>
                                    </p:set>
                                    <p:animEffect filter="fade" transition="in">
                                      <p:cBhvr>
                                        <p:cTn dur="1000"/>
                                        <p:tgtEl>
                                          <p:spTgt spid="35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51"/>
          <p:cNvSpPr txBox="1"/>
          <p:nvPr>
            <p:ph type="title"/>
          </p:nvPr>
        </p:nvSpPr>
        <p:spPr>
          <a:xfrm>
            <a:off x="311700" y="445025"/>
            <a:ext cx="3225900" cy="101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Tesla Learnings</a:t>
            </a:r>
            <a:endParaRPr/>
          </a:p>
        </p:txBody>
      </p:sp>
      <p:sp>
        <p:nvSpPr>
          <p:cNvPr id="364" name="Google Shape;364;p51"/>
          <p:cNvSpPr txBox="1"/>
          <p:nvPr>
            <p:ph idx="1" type="body"/>
          </p:nvPr>
        </p:nvSpPr>
        <p:spPr>
          <a:xfrm>
            <a:off x="311700" y="1152475"/>
            <a:ext cx="41583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t>60 Timestep:</a:t>
            </a:r>
            <a:endParaRPr u="sng"/>
          </a:p>
          <a:p>
            <a:pPr indent="0" lvl="0" marL="0" rtl="0" algn="l">
              <a:spcBef>
                <a:spcPts val="0"/>
              </a:spcBef>
              <a:spcAft>
                <a:spcPts val="0"/>
              </a:spcAft>
              <a:buNone/>
            </a:pPr>
            <a:r>
              <a:rPr lang="en"/>
              <a:t>-Number of rows and columns:  (710, 60, 1)</a:t>
            </a:r>
            <a:endParaRPr/>
          </a:p>
          <a:p>
            <a:pPr indent="0" lvl="0" marL="0" rtl="0" algn="l">
              <a:spcBef>
                <a:spcPts val="0"/>
              </a:spcBef>
              <a:spcAft>
                <a:spcPts val="0"/>
              </a:spcAft>
              <a:buNone/>
            </a:pPr>
            <a:r>
              <a:rPr lang="en"/>
              <a:t>-RSME: 38.06332196602403</a:t>
            </a:r>
            <a:endParaRPr/>
          </a:p>
          <a:p>
            <a:pPr indent="0" lvl="0" marL="0" rtl="0" algn="l">
              <a:spcBef>
                <a:spcPts val="0"/>
              </a:spcBef>
              <a:spcAft>
                <a:spcPts val="0"/>
              </a:spcAft>
              <a:buNone/>
            </a:pPr>
            <a:r>
              <a:rPr lang="en"/>
              <a:t>-MAPE: 4.0180439363100025</a:t>
            </a:r>
            <a:endParaRPr/>
          </a:p>
          <a:p>
            <a:pPr indent="0" lvl="0" marL="0" rtl="0" algn="l">
              <a:spcBef>
                <a:spcPts val="0"/>
              </a:spcBef>
              <a:spcAft>
                <a:spcPts val="0"/>
              </a:spcAft>
              <a:buNone/>
            </a:pPr>
            <a:r>
              <a:t/>
            </a:r>
            <a:endParaRPr/>
          </a:p>
          <a:p>
            <a:pPr indent="0" lvl="0" marL="0" rtl="0" algn="l">
              <a:spcBef>
                <a:spcPts val="0"/>
              </a:spcBef>
              <a:spcAft>
                <a:spcPts val="0"/>
              </a:spcAft>
              <a:buNone/>
            </a:pPr>
            <a:r>
              <a:rPr lang="en" u="sng"/>
              <a:t>18</a:t>
            </a:r>
            <a:r>
              <a:rPr lang="en" u="sng"/>
              <a:t>0 Timestep:</a:t>
            </a:r>
            <a:endParaRPr u="sng"/>
          </a:p>
          <a:p>
            <a:pPr indent="0" lvl="0" marL="0" rtl="0" algn="l">
              <a:spcBef>
                <a:spcPts val="0"/>
              </a:spcBef>
              <a:spcAft>
                <a:spcPts val="0"/>
              </a:spcAft>
              <a:buNone/>
            </a:pPr>
            <a:r>
              <a:rPr lang="en"/>
              <a:t>-Number of rows and columns:  (710, 180, 1)</a:t>
            </a:r>
            <a:endParaRPr/>
          </a:p>
          <a:p>
            <a:pPr indent="0" lvl="0" marL="0" rtl="0" algn="l">
              <a:spcBef>
                <a:spcPts val="0"/>
              </a:spcBef>
              <a:spcAft>
                <a:spcPts val="0"/>
              </a:spcAft>
              <a:buNone/>
            </a:pPr>
            <a:r>
              <a:rPr lang="en"/>
              <a:t>-RSME: </a:t>
            </a:r>
            <a:r>
              <a:rPr lang="en"/>
              <a:t>32.536100525651094</a:t>
            </a:r>
            <a:endParaRPr/>
          </a:p>
          <a:p>
            <a:pPr indent="0" lvl="0" marL="0" rtl="0" algn="l">
              <a:spcBef>
                <a:spcPts val="0"/>
              </a:spcBef>
              <a:spcAft>
                <a:spcPts val="0"/>
              </a:spcAft>
              <a:buNone/>
            </a:pPr>
            <a:r>
              <a:rPr lang="en"/>
              <a:t>-MAPE: </a:t>
            </a:r>
            <a:r>
              <a:rPr lang="en"/>
              <a:t>3.339758842815947</a:t>
            </a:r>
            <a:endParaRPr/>
          </a:p>
        </p:txBody>
      </p:sp>
      <p:sp>
        <p:nvSpPr>
          <p:cNvPr id="365" name="Google Shape;365;p51"/>
          <p:cNvSpPr txBox="1"/>
          <p:nvPr>
            <p:ph idx="2" type="body"/>
          </p:nvPr>
        </p:nvSpPr>
        <p:spPr>
          <a:xfrm>
            <a:off x="4839800" y="1152475"/>
            <a:ext cx="41583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u="sng"/>
              <a:t>60 Timestep:</a:t>
            </a:r>
            <a:endParaRPr u="sng"/>
          </a:p>
          <a:p>
            <a:pPr indent="0" lvl="0" marL="0" rtl="0" algn="l">
              <a:spcBef>
                <a:spcPts val="0"/>
              </a:spcBef>
              <a:spcAft>
                <a:spcPts val="0"/>
              </a:spcAft>
              <a:buClr>
                <a:schemeClr val="dk1"/>
              </a:buClr>
              <a:buSzPts val="1100"/>
              <a:buFont typeface="Arial"/>
              <a:buNone/>
            </a:pPr>
            <a:r>
              <a:rPr lang="en"/>
              <a:t>-Number of rows and columns:  (710, 60, 1)</a:t>
            </a:r>
            <a:endParaRPr/>
          </a:p>
          <a:p>
            <a:pPr indent="0" lvl="0" marL="0" rtl="0" algn="l">
              <a:spcBef>
                <a:spcPts val="0"/>
              </a:spcBef>
              <a:spcAft>
                <a:spcPts val="0"/>
              </a:spcAft>
              <a:buClr>
                <a:schemeClr val="dk1"/>
              </a:buClr>
              <a:buSzPts val="1100"/>
              <a:buFont typeface="Arial"/>
              <a:buNone/>
            </a:pPr>
            <a:r>
              <a:rPr lang="en"/>
              <a:t>-RSME: 2.3567257014573357</a:t>
            </a:r>
            <a:endParaRPr/>
          </a:p>
          <a:p>
            <a:pPr indent="0" lvl="0" marL="0" rtl="0" algn="l">
              <a:spcBef>
                <a:spcPts val="0"/>
              </a:spcBef>
              <a:spcAft>
                <a:spcPts val="0"/>
              </a:spcAft>
              <a:buClr>
                <a:schemeClr val="dk1"/>
              </a:buClr>
              <a:buSzPts val="1100"/>
              <a:buFont typeface="Arial"/>
              <a:buNone/>
            </a:pPr>
            <a:r>
              <a:rPr lang="en"/>
              <a:t>-MAPE: 1.142171050494351</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u="sng"/>
              <a:t>180 Timestep:</a:t>
            </a:r>
            <a:endParaRPr u="sng"/>
          </a:p>
          <a:p>
            <a:pPr indent="0" lvl="0" marL="0" rtl="0" algn="l">
              <a:spcBef>
                <a:spcPts val="0"/>
              </a:spcBef>
              <a:spcAft>
                <a:spcPts val="0"/>
              </a:spcAft>
              <a:buClr>
                <a:schemeClr val="dk1"/>
              </a:buClr>
              <a:buSzPts val="1100"/>
              <a:buFont typeface="Arial"/>
              <a:buNone/>
            </a:pPr>
            <a:r>
              <a:rPr lang="en"/>
              <a:t>-Number of rows and columns:  (710, 180, 1)</a:t>
            </a:r>
            <a:endParaRPr/>
          </a:p>
          <a:p>
            <a:pPr indent="0" lvl="0" marL="0" rtl="0" algn="l">
              <a:spcBef>
                <a:spcPts val="0"/>
              </a:spcBef>
              <a:spcAft>
                <a:spcPts val="0"/>
              </a:spcAft>
              <a:buClr>
                <a:schemeClr val="dk1"/>
              </a:buClr>
              <a:buSzPts val="1100"/>
              <a:buFont typeface="Arial"/>
              <a:buNone/>
            </a:pPr>
            <a:r>
              <a:rPr lang="en"/>
              <a:t>-RSME: 2.396970097507898</a:t>
            </a:r>
            <a:endParaRPr/>
          </a:p>
          <a:p>
            <a:pPr indent="0" lvl="0" marL="0" rtl="0" algn="l">
              <a:spcBef>
                <a:spcPts val="0"/>
              </a:spcBef>
              <a:spcAft>
                <a:spcPts val="0"/>
              </a:spcAft>
              <a:buClr>
                <a:schemeClr val="dk1"/>
              </a:buClr>
              <a:buSzPts val="1100"/>
              <a:buFont typeface="Arial"/>
              <a:buNone/>
            </a:pPr>
            <a:r>
              <a:rPr lang="en"/>
              <a:t>-MAPE: 1.186364020877183</a:t>
            </a:r>
            <a:endParaRPr/>
          </a:p>
          <a:p>
            <a:pPr indent="0" lvl="0" marL="0" rtl="0" algn="l">
              <a:spcBef>
                <a:spcPts val="0"/>
              </a:spcBef>
              <a:spcAft>
                <a:spcPts val="0"/>
              </a:spcAft>
              <a:buNone/>
            </a:pPr>
            <a:r>
              <a:t/>
            </a:r>
            <a:endParaRPr/>
          </a:p>
        </p:txBody>
      </p:sp>
      <p:sp>
        <p:nvSpPr>
          <p:cNvPr id="366" name="Google Shape;366;p51"/>
          <p:cNvSpPr txBox="1"/>
          <p:nvPr>
            <p:ph type="title"/>
          </p:nvPr>
        </p:nvSpPr>
        <p:spPr>
          <a:xfrm>
            <a:off x="4980675" y="445025"/>
            <a:ext cx="34572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Apple </a:t>
            </a:r>
            <a:r>
              <a:rPr lang="en"/>
              <a:t>Learnings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8"/>
          <p:cNvSpPr txBox="1"/>
          <p:nvPr>
            <p:ph type="title"/>
          </p:nvPr>
        </p:nvSpPr>
        <p:spPr>
          <a:xfrm>
            <a:off x="311700" y="292625"/>
            <a:ext cx="8520600" cy="101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Tools for </a:t>
            </a:r>
            <a:r>
              <a:rPr lang="en"/>
              <a:t>Sentiment Analysis</a:t>
            </a:r>
            <a:endParaRPr/>
          </a:p>
        </p:txBody>
      </p:sp>
      <p:sp>
        <p:nvSpPr>
          <p:cNvPr id="87" name="Google Shape;87;p18"/>
          <p:cNvSpPr txBox="1"/>
          <p:nvPr>
            <p:ph idx="1" type="body"/>
          </p:nvPr>
        </p:nvSpPr>
        <p:spPr>
          <a:xfrm>
            <a:off x="6900" y="771525"/>
            <a:ext cx="4446300" cy="32877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sz="1600"/>
              <a:t>Lexicon rules-based VADER</a:t>
            </a:r>
            <a:endParaRPr sz="1600"/>
          </a:p>
          <a:p>
            <a:pPr indent="-317500" lvl="1" marL="914400" rtl="0" algn="l">
              <a:spcBef>
                <a:spcPts val="0"/>
              </a:spcBef>
              <a:spcAft>
                <a:spcPts val="0"/>
              </a:spcAft>
              <a:buSzPts val="1400"/>
              <a:buChar char="○"/>
            </a:pPr>
            <a:r>
              <a:rPr lang="en" sz="1300"/>
              <a:t>Tuned to sentiments expressed in social media</a:t>
            </a:r>
            <a:endParaRPr sz="1300"/>
          </a:p>
          <a:p>
            <a:pPr indent="-311150" lvl="1" marL="914400" rtl="0" algn="l">
              <a:spcBef>
                <a:spcPts val="0"/>
              </a:spcBef>
              <a:spcAft>
                <a:spcPts val="0"/>
              </a:spcAft>
              <a:buSzPts val="1300"/>
              <a:buChar char="○"/>
            </a:pPr>
            <a:r>
              <a:rPr lang="en" sz="1300"/>
              <a:t>Acceptable accuracy</a:t>
            </a:r>
            <a:endParaRPr sz="1300"/>
          </a:p>
          <a:p>
            <a:pPr indent="-311150" lvl="1" marL="914400" rtl="0" algn="l">
              <a:spcBef>
                <a:spcPts val="0"/>
              </a:spcBef>
              <a:spcAft>
                <a:spcPts val="0"/>
              </a:spcAft>
              <a:buClr>
                <a:srgbClr val="24292F"/>
              </a:buClr>
              <a:buSzPts val="1300"/>
              <a:buChar char="○"/>
            </a:pPr>
            <a:r>
              <a:rPr lang="en" sz="1300">
                <a:solidFill>
                  <a:srgbClr val="52525B"/>
                </a:solidFill>
                <a:highlight>
                  <a:schemeClr val="lt1"/>
                </a:highlight>
              </a:rPr>
              <a:t>Less than 0.5 ms per comment</a:t>
            </a:r>
            <a:r>
              <a:rPr lang="en" sz="1300">
                <a:solidFill>
                  <a:srgbClr val="24292F"/>
                </a:solidFill>
              </a:rPr>
              <a:t> </a:t>
            </a:r>
            <a:endParaRPr sz="1300">
              <a:solidFill>
                <a:srgbClr val="24292F"/>
              </a:solidFill>
            </a:endParaRPr>
          </a:p>
          <a:p>
            <a:pPr indent="-311150" lvl="0" marL="457200" rtl="0" algn="l">
              <a:spcBef>
                <a:spcPts val="0"/>
              </a:spcBef>
              <a:spcAft>
                <a:spcPts val="0"/>
              </a:spcAft>
              <a:buClr>
                <a:srgbClr val="24292F"/>
              </a:buClr>
              <a:buSzPts val="1300"/>
              <a:buChar char="●"/>
            </a:pPr>
            <a:r>
              <a:rPr lang="en" sz="1600"/>
              <a:t>Pre-trained NLP classifier </a:t>
            </a:r>
            <a:r>
              <a:rPr lang="en" sz="1600"/>
              <a:t>roBERTa</a:t>
            </a:r>
            <a:endParaRPr sz="1600"/>
          </a:p>
          <a:p>
            <a:pPr indent="-304800" lvl="1" marL="914400" rtl="0" algn="l">
              <a:lnSpc>
                <a:spcPct val="91304"/>
              </a:lnSpc>
              <a:spcBef>
                <a:spcPts val="0"/>
              </a:spcBef>
              <a:spcAft>
                <a:spcPts val="0"/>
              </a:spcAft>
              <a:buSzPts val="1200"/>
              <a:buChar char="○"/>
            </a:pPr>
            <a:r>
              <a:rPr lang="en" sz="1300"/>
              <a:t>Model pre-trained with 124 million tweets (2018-2021)</a:t>
            </a:r>
            <a:endParaRPr sz="1300"/>
          </a:p>
          <a:p>
            <a:pPr indent="-311150" lvl="1" marL="914400" rtl="0" algn="l">
              <a:lnSpc>
                <a:spcPct val="91304"/>
              </a:lnSpc>
              <a:spcBef>
                <a:spcPts val="0"/>
              </a:spcBef>
              <a:spcAft>
                <a:spcPts val="0"/>
              </a:spcAft>
              <a:buSzPts val="1300"/>
              <a:buChar char="○"/>
            </a:pPr>
            <a:r>
              <a:rPr lang="en" sz="1300">
                <a:solidFill>
                  <a:srgbClr val="52525B"/>
                </a:solidFill>
                <a:highlight>
                  <a:srgbClr val="FFFFFF"/>
                </a:highlight>
              </a:rPr>
              <a:t>Fine tuned for sentiment analysis </a:t>
            </a:r>
            <a:endParaRPr sz="1300">
              <a:solidFill>
                <a:srgbClr val="52525B"/>
              </a:solidFill>
              <a:highlight>
                <a:srgbClr val="FFFFFF"/>
              </a:highlight>
            </a:endParaRPr>
          </a:p>
          <a:p>
            <a:pPr indent="-311150" lvl="1" marL="914400" rtl="0" algn="l">
              <a:lnSpc>
                <a:spcPct val="91304"/>
              </a:lnSpc>
              <a:spcBef>
                <a:spcPts val="0"/>
              </a:spcBef>
              <a:spcAft>
                <a:spcPts val="0"/>
              </a:spcAft>
              <a:buSzPts val="1300"/>
              <a:buChar char="○"/>
            </a:pPr>
            <a:r>
              <a:rPr lang="en" sz="1300">
                <a:solidFill>
                  <a:srgbClr val="52525B"/>
                </a:solidFill>
                <a:highlight>
                  <a:schemeClr val="lt1"/>
                </a:highlight>
              </a:rPr>
              <a:t>~ 51 ms per comment</a:t>
            </a:r>
            <a:endParaRPr sz="1300">
              <a:solidFill>
                <a:srgbClr val="52525B"/>
              </a:solidFill>
              <a:highlight>
                <a:srgbClr val="FFFFFF"/>
              </a:highlight>
            </a:endParaRPr>
          </a:p>
          <a:p>
            <a:pPr indent="-330200" lvl="0" marL="457200" rtl="0" algn="l">
              <a:lnSpc>
                <a:spcPct val="91304"/>
              </a:lnSpc>
              <a:spcBef>
                <a:spcPts val="0"/>
              </a:spcBef>
              <a:spcAft>
                <a:spcPts val="0"/>
              </a:spcAft>
              <a:buSzPts val="1600"/>
              <a:buChar char="●"/>
            </a:pPr>
            <a:r>
              <a:rPr lang="en" sz="1600">
                <a:solidFill>
                  <a:srgbClr val="52525B"/>
                </a:solidFill>
                <a:highlight>
                  <a:srgbClr val="FFFFFF"/>
                </a:highlight>
              </a:rPr>
              <a:t>We used Vader as a compromise between speed and accuracy</a:t>
            </a:r>
            <a:endParaRPr sz="1600">
              <a:solidFill>
                <a:srgbClr val="52525B"/>
              </a:solidFill>
              <a:highlight>
                <a:srgbClr val="FFFFFF"/>
              </a:highlight>
            </a:endParaRPr>
          </a:p>
          <a:p>
            <a:pPr indent="-311150" lvl="1" marL="914400" rtl="0" algn="l">
              <a:lnSpc>
                <a:spcPct val="91304"/>
              </a:lnSpc>
              <a:spcBef>
                <a:spcPts val="0"/>
              </a:spcBef>
              <a:spcAft>
                <a:spcPts val="0"/>
              </a:spcAft>
              <a:buClr>
                <a:srgbClr val="52525B"/>
              </a:buClr>
              <a:buSzPts val="1300"/>
              <a:buChar char="○"/>
            </a:pPr>
            <a:r>
              <a:rPr lang="en" sz="1300">
                <a:solidFill>
                  <a:srgbClr val="52525B"/>
                </a:solidFill>
                <a:highlight>
                  <a:srgbClr val="FFFFFF"/>
                </a:highlight>
              </a:rPr>
              <a:t>Not enough computing resources to use r</a:t>
            </a:r>
            <a:r>
              <a:rPr lang="en" sz="1300">
                <a:solidFill>
                  <a:srgbClr val="52525B"/>
                </a:solidFill>
                <a:highlight>
                  <a:srgbClr val="FFFFFF"/>
                </a:highlight>
              </a:rPr>
              <a:t>oBERTa.</a:t>
            </a:r>
            <a:endParaRPr sz="1600"/>
          </a:p>
        </p:txBody>
      </p:sp>
      <p:pic>
        <p:nvPicPr>
          <p:cNvPr id="88" name="Google Shape;88;p18"/>
          <p:cNvPicPr preferRelativeResize="0"/>
          <p:nvPr/>
        </p:nvPicPr>
        <p:blipFill>
          <a:blip r:embed="rId3">
            <a:alphaModFix/>
          </a:blip>
          <a:stretch>
            <a:fillRect/>
          </a:stretch>
        </p:blipFill>
        <p:spPr>
          <a:xfrm>
            <a:off x="4498250" y="1147125"/>
            <a:ext cx="4542299" cy="18169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9"/>
          <p:cNvSpPr txBox="1"/>
          <p:nvPr>
            <p:ph type="title"/>
          </p:nvPr>
        </p:nvSpPr>
        <p:spPr>
          <a:xfrm>
            <a:off x="311700" y="292625"/>
            <a:ext cx="8520600" cy="101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Sentiment </a:t>
            </a:r>
            <a:r>
              <a:rPr lang="en"/>
              <a:t>r/wallstreetbets</a:t>
            </a:r>
            <a:endParaRPr/>
          </a:p>
        </p:txBody>
      </p:sp>
      <p:pic>
        <p:nvPicPr>
          <p:cNvPr id="94" name="Google Shape;94;p19"/>
          <p:cNvPicPr preferRelativeResize="0"/>
          <p:nvPr/>
        </p:nvPicPr>
        <p:blipFill>
          <a:blip r:embed="rId3">
            <a:alphaModFix/>
          </a:blip>
          <a:stretch>
            <a:fillRect/>
          </a:stretch>
        </p:blipFill>
        <p:spPr>
          <a:xfrm>
            <a:off x="5628713" y="70375"/>
            <a:ext cx="2519332" cy="1461213"/>
          </a:xfrm>
          <a:prstGeom prst="rect">
            <a:avLst/>
          </a:prstGeom>
          <a:noFill/>
          <a:ln>
            <a:noFill/>
          </a:ln>
        </p:spPr>
      </p:pic>
      <p:pic>
        <p:nvPicPr>
          <p:cNvPr id="95" name="Google Shape;95;p19"/>
          <p:cNvPicPr preferRelativeResize="0"/>
          <p:nvPr/>
        </p:nvPicPr>
        <p:blipFill>
          <a:blip r:embed="rId4">
            <a:alphaModFix/>
          </a:blip>
          <a:stretch>
            <a:fillRect/>
          </a:stretch>
        </p:blipFill>
        <p:spPr>
          <a:xfrm>
            <a:off x="4692336" y="1527225"/>
            <a:ext cx="4392090" cy="2855125"/>
          </a:xfrm>
          <a:prstGeom prst="rect">
            <a:avLst/>
          </a:prstGeom>
          <a:noFill/>
          <a:ln>
            <a:noFill/>
          </a:ln>
        </p:spPr>
      </p:pic>
      <p:pic>
        <p:nvPicPr>
          <p:cNvPr id="96" name="Google Shape;96;p19"/>
          <p:cNvPicPr preferRelativeResize="0"/>
          <p:nvPr/>
        </p:nvPicPr>
        <p:blipFill>
          <a:blip r:embed="rId5">
            <a:alphaModFix/>
          </a:blip>
          <a:stretch>
            <a:fillRect/>
          </a:stretch>
        </p:blipFill>
        <p:spPr>
          <a:xfrm>
            <a:off x="311700" y="1544700"/>
            <a:ext cx="4248549" cy="285511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20"/>
          <p:cNvSpPr txBox="1"/>
          <p:nvPr>
            <p:ph type="title"/>
          </p:nvPr>
        </p:nvSpPr>
        <p:spPr>
          <a:xfrm>
            <a:off x="311700" y="445025"/>
            <a:ext cx="8520600" cy="101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Sentiment in r/wallstreetbets</a:t>
            </a:r>
            <a:r>
              <a:rPr lang="en"/>
              <a:t> </a:t>
            </a:r>
            <a:endParaRPr/>
          </a:p>
          <a:p>
            <a:pPr indent="0" lvl="0" marL="0" rtl="0" algn="l">
              <a:spcBef>
                <a:spcPts val="0"/>
              </a:spcBef>
              <a:spcAft>
                <a:spcPts val="0"/>
              </a:spcAft>
              <a:buNone/>
            </a:pPr>
            <a:r>
              <a:rPr lang="en"/>
              <a:t>by stock</a:t>
            </a:r>
            <a:endParaRPr/>
          </a:p>
        </p:txBody>
      </p:sp>
      <p:pic>
        <p:nvPicPr>
          <p:cNvPr id="102" name="Google Shape;102;p20"/>
          <p:cNvPicPr preferRelativeResize="0"/>
          <p:nvPr/>
        </p:nvPicPr>
        <p:blipFill>
          <a:blip r:embed="rId3">
            <a:alphaModFix/>
          </a:blip>
          <a:stretch>
            <a:fillRect/>
          </a:stretch>
        </p:blipFill>
        <p:spPr>
          <a:xfrm>
            <a:off x="412150" y="1461725"/>
            <a:ext cx="2943264" cy="2795249"/>
          </a:xfrm>
          <a:prstGeom prst="rect">
            <a:avLst/>
          </a:prstGeom>
          <a:noFill/>
          <a:ln>
            <a:noFill/>
          </a:ln>
        </p:spPr>
      </p:pic>
      <p:pic>
        <p:nvPicPr>
          <p:cNvPr id="103" name="Google Shape;103;p20"/>
          <p:cNvPicPr preferRelativeResize="0"/>
          <p:nvPr/>
        </p:nvPicPr>
        <p:blipFill>
          <a:blip r:embed="rId4">
            <a:alphaModFix/>
          </a:blip>
          <a:stretch>
            <a:fillRect/>
          </a:stretch>
        </p:blipFill>
        <p:spPr>
          <a:xfrm>
            <a:off x="5707550" y="1160088"/>
            <a:ext cx="3044900" cy="1529400"/>
          </a:xfrm>
          <a:prstGeom prst="rect">
            <a:avLst/>
          </a:prstGeom>
          <a:noFill/>
          <a:ln>
            <a:noFill/>
          </a:ln>
        </p:spPr>
      </p:pic>
      <p:pic>
        <p:nvPicPr>
          <p:cNvPr id="104" name="Google Shape;104;p20"/>
          <p:cNvPicPr preferRelativeResize="0"/>
          <p:nvPr/>
        </p:nvPicPr>
        <p:blipFill>
          <a:blip r:embed="rId5">
            <a:alphaModFix/>
          </a:blip>
          <a:stretch>
            <a:fillRect/>
          </a:stretch>
        </p:blipFill>
        <p:spPr>
          <a:xfrm>
            <a:off x="5707539" y="2773221"/>
            <a:ext cx="3227428" cy="1638079"/>
          </a:xfrm>
          <a:prstGeom prst="rect">
            <a:avLst/>
          </a:prstGeom>
          <a:noFill/>
          <a:ln>
            <a:noFill/>
          </a:ln>
        </p:spPr>
      </p:pic>
      <p:sp>
        <p:nvSpPr>
          <p:cNvPr id="105" name="Google Shape;105;p20"/>
          <p:cNvSpPr txBox="1"/>
          <p:nvPr/>
        </p:nvSpPr>
        <p:spPr>
          <a:xfrm>
            <a:off x="3917000" y="1846225"/>
            <a:ext cx="2053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0000"/>
                </a:solidFill>
                <a:latin typeface="Lucida Sans"/>
                <a:ea typeface="Lucida Sans"/>
                <a:cs typeface="Lucida Sans"/>
                <a:sym typeface="Lucida Sans"/>
              </a:rPr>
              <a:t>Negative mentions</a:t>
            </a:r>
            <a:endParaRPr>
              <a:solidFill>
                <a:srgbClr val="FF0000"/>
              </a:solidFill>
              <a:latin typeface="Lucida Sans"/>
              <a:ea typeface="Lucida Sans"/>
              <a:cs typeface="Lucida Sans"/>
              <a:sym typeface="Lucida Sans"/>
            </a:endParaRPr>
          </a:p>
        </p:txBody>
      </p:sp>
      <p:sp>
        <p:nvSpPr>
          <p:cNvPr id="106" name="Google Shape;106;p20"/>
          <p:cNvSpPr txBox="1"/>
          <p:nvPr/>
        </p:nvSpPr>
        <p:spPr>
          <a:xfrm>
            <a:off x="3966525" y="3332525"/>
            <a:ext cx="2053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1155CC"/>
                </a:solidFill>
                <a:latin typeface="Lucida Sans"/>
                <a:ea typeface="Lucida Sans"/>
                <a:cs typeface="Lucida Sans"/>
                <a:sym typeface="Lucida Sans"/>
              </a:rPr>
              <a:t>Positive mentions</a:t>
            </a:r>
            <a:endParaRPr>
              <a:solidFill>
                <a:srgbClr val="1155CC"/>
              </a:solidFill>
              <a:latin typeface="Lucida Sans"/>
              <a:ea typeface="Lucida Sans"/>
              <a:cs typeface="Lucida Sans"/>
              <a:sym typeface="Lucida San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21"/>
          <p:cNvSpPr txBox="1"/>
          <p:nvPr>
            <p:ph type="title"/>
          </p:nvPr>
        </p:nvSpPr>
        <p:spPr>
          <a:xfrm>
            <a:off x="311700" y="140225"/>
            <a:ext cx="3359100" cy="101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Statistical Analyses</a:t>
            </a:r>
            <a:r>
              <a:rPr lang="en"/>
              <a:t> </a:t>
            </a:r>
            <a:endParaRPr/>
          </a:p>
        </p:txBody>
      </p:sp>
      <p:pic>
        <p:nvPicPr>
          <p:cNvPr id="112" name="Google Shape;112;p21"/>
          <p:cNvPicPr preferRelativeResize="0"/>
          <p:nvPr/>
        </p:nvPicPr>
        <p:blipFill>
          <a:blip r:embed="rId3">
            <a:alphaModFix/>
          </a:blip>
          <a:stretch>
            <a:fillRect/>
          </a:stretch>
        </p:blipFill>
        <p:spPr>
          <a:xfrm>
            <a:off x="3404375" y="0"/>
            <a:ext cx="5709799" cy="4667501"/>
          </a:xfrm>
          <a:prstGeom prst="rect">
            <a:avLst/>
          </a:prstGeom>
          <a:noFill/>
          <a:ln>
            <a:noFill/>
          </a:ln>
        </p:spPr>
      </p:pic>
      <p:sp>
        <p:nvSpPr>
          <p:cNvPr id="113" name="Google Shape;113;p21"/>
          <p:cNvSpPr txBox="1"/>
          <p:nvPr>
            <p:ph idx="1" type="body"/>
          </p:nvPr>
        </p:nvSpPr>
        <p:spPr>
          <a:xfrm>
            <a:off x="311700" y="1058025"/>
            <a:ext cx="3048600" cy="32877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sz="1200"/>
          </a:p>
          <a:p>
            <a:pPr indent="-304800" lvl="0" marL="457200" rtl="0" algn="l">
              <a:spcBef>
                <a:spcPts val="0"/>
              </a:spcBef>
              <a:spcAft>
                <a:spcPts val="0"/>
              </a:spcAft>
              <a:buSzPts val="1200"/>
              <a:buChar char="●"/>
            </a:pPr>
            <a:r>
              <a:rPr lang="en" sz="1200"/>
              <a:t>Granger causality test indicated sentiment may be useful in predicting TSLA returns (p =0.03)  but not AAPL returns (p = 0.3) after number of comments increased in January 2020</a:t>
            </a:r>
            <a:endParaRPr sz="1200"/>
          </a:p>
          <a:p>
            <a:pPr indent="0" lvl="0" marL="0" rtl="0" algn="l">
              <a:spcBef>
                <a:spcPts val="0"/>
              </a:spcBef>
              <a:spcAft>
                <a:spcPts val="0"/>
              </a:spcAft>
              <a:buNone/>
            </a:pPr>
            <a:r>
              <a:t/>
            </a:r>
            <a:endParaRPr sz="1200"/>
          </a:p>
        </p:txBody>
      </p:sp>
      <p:pic>
        <p:nvPicPr>
          <p:cNvPr id="114" name="Google Shape;114;p21"/>
          <p:cNvPicPr preferRelativeResize="0"/>
          <p:nvPr/>
        </p:nvPicPr>
        <p:blipFill>
          <a:blip r:embed="rId4">
            <a:alphaModFix/>
          </a:blip>
          <a:stretch>
            <a:fillRect/>
          </a:stretch>
        </p:blipFill>
        <p:spPr>
          <a:xfrm>
            <a:off x="598523" y="3055400"/>
            <a:ext cx="2474949" cy="13656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22"/>
          <p:cNvSpPr txBox="1"/>
          <p:nvPr>
            <p:ph type="title"/>
          </p:nvPr>
        </p:nvSpPr>
        <p:spPr>
          <a:xfrm>
            <a:off x="311700" y="445025"/>
            <a:ext cx="8520600" cy="101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Sentiment Correlation with Milestones</a:t>
            </a:r>
            <a:endParaRPr/>
          </a:p>
        </p:txBody>
      </p:sp>
      <p:sp>
        <p:nvSpPr>
          <p:cNvPr id="120" name="Google Shape;120;p22"/>
          <p:cNvSpPr txBox="1"/>
          <p:nvPr>
            <p:ph idx="1" type="body"/>
          </p:nvPr>
        </p:nvSpPr>
        <p:spPr>
          <a:xfrm>
            <a:off x="311700" y="1228725"/>
            <a:ext cx="8520600" cy="2806800"/>
          </a:xfrm>
          <a:prstGeom prst="rect">
            <a:avLst/>
          </a:prstGeom>
        </p:spPr>
        <p:txBody>
          <a:bodyPr anchorCtr="0" anchor="t" bIns="91425" lIns="91425" spcFirstLastPara="1" rIns="91425" wrap="square" tIns="91425">
            <a:noAutofit/>
          </a:bodyPr>
          <a:lstStyle/>
          <a:p>
            <a:pPr indent="-349250" lvl="0" marL="457200" rtl="0" algn="l">
              <a:spcBef>
                <a:spcPts val="0"/>
              </a:spcBef>
              <a:spcAft>
                <a:spcPts val="0"/>
              </a:spcAft>
              <a:buSzPts val="1900"/>
              <a:buChar char="●"/>
            </a:pPr>
            <a:r>
              <a:rPr lang="en" sz="1900"/>
              <a:t>Key dates were identified</a:t>
            </a:r>
            <a:endParaRPr sz="1500"/>
          </a:p>
          <a:p>
            <a:pPr indent="-323850" lvl="1" marL="914400" rtl="0" algn="l">
              <a:spcBef>
                <a:spcPts val="0"/>
              </a:spcBef>
              <a:spcAft>
                <a:spcPts val="0"/>
              </a:spcAft>
              <a:buSzPts val="1500"/>
              <a:buChar char="○"/>
            </a:pPr>
            <a:r>
              <a:rPr lang="en" sz="1500"/>
              <a:t>Focused on dates with high percent change on returns</a:t>
            </a:r>
            <a:endParaRPr sz="1500"/>
          </a:p>
          <a:p>
            <a:pPr indent="-323850" lvl="1" marL="914400" rtl="0" algn="l">
              <a:spcBef>
                <a:spcPts val="0"/>
              </a:spcBef>
              <a:spcAft>
                <a:spcPts val="0"/>
              </a:spcAft>
              <a:buSzPts val="1500"/>
              <a:buChar char="○"/>
            </a:pPr>
            <a:r>
              <a:rPr lang="en" sz="1500"/>
              <a:t>Large increase in comments starting in 2020</a:t>
            </a:r>
            <a:endParaRPr sz="1500"/>
          </a:p>
          <a:p>
            <a:pPr indent="-323850" lvl="2" marL="1371600" rtl="0" algn="l">
              <a:spcBef>
                <a:spcPts val="0"/>
              </a:spcBef>
              <a:spcAft>
                <a:spcPts val="0"/>
              </a:spcAft>
              <a:buSzPts val="1500"/>
              <a:buChar char="■"/>
            </a:pPr>
            <a:r>
              <a:rPr lang="en" sz="1500"/>
              <a:t>Possible relation to increased usage of Robinhood app after 2020 covid-influenced stock market crash</a:t>
            </a:r>
            <a:endParaRPr sz="1500"/>
          </a:p>
          <a:p>
            <a:pPr indent="-349250" lvl="0" marL="457200" rtl="0" algn="l">
              <a:spcBef>
                <a:spcPts val="0"/>
              </a:spcBef>
              <a:spcAft>
                <a:spcPts val="0"/>
              </a:spcAft>
              <a:buSzPts val="1900"/>
              <a:buChar char="●"/>
            </a:pPr>
            <a:r>
              <a:rPr lang="en" sz="1900"/>
              <a:t>Research on major events that occurred on those dates</a:t>
            </a:r>
            <a:endParaRPr sz="1900"/>
          </a:p>
          <a:p>
            <a:pPr indent="-323850" lvl="1" marL="914400" rtl="0" algn="l">
              <a:spcBef>
                <a:spcPts val="0"/>
              </a:spcBef>
              <a:spcAft>
                <a:spcPts val="0"/>
              </a:spcAft>
              <a:buSzPts val="1500"/>
              <a:buChar char="○"/>
            </a:pPr>
            <a:r>
              <a:rPr lang="en" sz="1500"/>
              <a:t>Stock splits</a:t>
            </a:r>
            <a:endParaRPr sz="1500"/>
          </a:p>
          <a:p>
            <a:pPr indent="-323850" lvl="1" marL="914400" rtl="0" algn="l">
              <a:spcBef>
                <a:spcPts val="0"/>
              </a:spcBef>
              <a:spcAft>
                <a:spcPts val="0"/>
              </a:spcAft>
              <a:buSzPts val="1500"/>
              <a:buChar char="○"/>
            </a:pPr>
            <a:r>
              <a:rPr lang="en" sz="1500"/>
              <a:t>Increase in sales</a:t>
            </a:r>
            <a:endParaRPr sz="1500"/>
          </a:p>
          <a:p>
            <a:pPr indent="-323850" lvl="1" marL="914400" rtl="0" algn="l">
              <a:spcBef>
                <a:spcPts val="0"/>
              </a:spcBef>
              <a:spcAft>
                <a:spcPts val="0"/>
              </a:spcAft>
              <a:buSzPts val="1500"/>
              <a:buChar char="○"/>
            </a:pPr>
            <a:r>
              <a:rPr lang="en" sz="1500"/>
              <a:t>Bad press</a:t>
            </a:r>
            <a:endParaRPr sz="1500"/>
          </a:p>
          <a:p>
            <a:pPr indent="-323850" lvl="1" marL="914400" rtl="0" algn="l">
              <a:spcBef>
                <a:spcPts val="0"/>
              </a:spcBef>
              <a:spcAft>
                <a:spcPts val="0"/>
              </a:spcAft>
              <a:buSzPts val="1500"/>
              <a:buChar char="○"/>
            </a:pPr>
            <a:r>
              <a:rPr lang="en" sz="1500"/>
              <a:t>Overall market movement</a:t>
            </a:r>
            <a:endParaRPr sz="15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23"/>
          <p:cNvSpPr txBox="1"/>
          <p:nvPr>
            <p:ph type="title"/>
          </p:nvPr>
        </p:nvSpPr>
        <p:spPr>
          <a:xfrm>
            <a:off x="311700" y="445025"/>
            <a:ext cx="8520600" cy="101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TSLA Sentiment Correlation</a:t>
            </a:r>
            <a:endParaRPr/>
          </a:p>
        </p:txBody>
      </p:sp>
      <p:sp>
        <p:nvSpPr>
          <p:cNvPr id="126" name="Google Shape;126;p23"/>
          <p:cNvSpPr txBox="1"/>
          <p:nvPr>
            <p:ph idx="1" type="body"/>
          </p:nvPr>
        </p:nvSpPr>
        <p:spPr>
          <a:xfrm>
            <a:off x="311700" y="1762125"/>
            <a:ext cx="3393300" cy="8511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Small initial sample size on r/wallstreetbets</a:t>
            </a:r>
            <a:endParaRPr/>
          </a:p>
          <a:p>
            <a:pPr indent="-317500" lvl="1" marL="914400" rtl="0" algn="l">
              <a:spcBef>
                <a:spcPts val="0"/>
              </a:spcBef>
              <a:spcAft>
                <a:spcPts val="0"/>
              </a:spcAft>
              <a:buSzPts val="1400"/>
              <a:buChar char="○"/>
            </a:pPr>
            <a:r>
              <a:rPr lang="en"/>
              <a:t>Influenced polarity scores compared to post-2020 boom</a:t>
            </a:r>
            <a:endParaRPr/>
          </a:p>
          <a:p>
            <a:pPr indent="-317500" lvl="1" marL="914400" rtl="0" algn="l">
              <a:spcBef>
                <a:spcPts val="0"/>
              </a:spcBef>
              <a:spcAft>
                <a:spcPts val="0"/>
              </a:spcAft>
              <a:buSzPts val="1400"/>
              <a:buChar char="○"/>
            </a:pPr>
            <a:r>
              <a:rPr lang="en"/>
              <a:t>Focused on dates post-boom</a:t>
            </a:r>
            <a:endParaRPr/>
          </a:p>
          <a:p>
            <a:pPr indent="0" lvl="0" marL="0" rtl="0" algn="l">
              <a:spcBef>
                <a:spcPts val="0"/>
              </a:spcBef>
              <a:spcAft>
                <a:spcPts val="0"/>
              </a:spcAft>
              <a:buNone/>
            </a:pPr>
            <a:r>
              <a:t/>
            </a:r>
            <a:endParaRPr/>
          </a:p>
        </p:txBody>
      </p:sp>
      <p:graphicFrame>
        <p:nvGraphicFramePr>
          <p:cNvPr id="127" name="Google Shape;127;p23"/>
          <p:cNvGraphicFramePr/>
          <p:nvPr/>
        </p:nvGraphicFramePr>
        <p:xfrm>
          <a:off x="3705000" y="1362275"/>
          <a:ext cx="3000000" cy="3000000"/>
        </p:xfrm>
        <a:graphic>
          <a:graphicData uri="http://schemas.openxmlformats.org/drawingml/2006/table">
            <a:tbl>
              <a:tblPr>
                <a:noFill/>
                <a:tableStyleId>{0EFF166F-47B9-4FEB-ABCA-7BE0CF1BF90C}</a:tableStyleId>
              </a:tblPr>
              <a:tblGrid>
                <a:gridCol w="1155350"/>
                <a:gridCol w="1160650"/>
                <a:gridCol w="2857300"/>
              </a:tblGrid>
              <a:tr h="240675">
                <a:tc>
                  <a:txBody>
                    <a:bodyPr/>
                    <a:lstStyle/>
                    <a:p>
                      <a:pPr indent="0" lvl="0" marL="0" rtl="0" algn="l">
                        <a:lnSpc>
                          <a:spcPct val="115000"/>
                        </a:lnSpc>
                        <a:spcBef>
                          <a:spcPts val="0"/>
                        </a:spcBef>
                        <a:spcAft>
                          <a:spcPts val="0"/>
                        </a:spcAft>
                        <a:buNone/>
                      </a:pPr>
                      <a:r>
                        <a:rPr b="1" lang="en" sz="1100">
                          <a:latin typeface="Calibri"/>
                          <a:ea typeface="Calibri"/>
                          <a:cs typeface="Calibri"/>
                          <a:sym typeface="Calibri"/>
                        </a:rPr>
                        <a:t>Date</a:t>
                      </a:r>
                      <a:endParaRPr b="1" sz="1100">
                        <a:latin typeface="Calibri"/>
                        <a:ea typeface="Calibri"/>
                        <a:cs typeface="Calibri"/>
                        <a:sym typeface="Calibri"/>
                      </a:endParaRPr>
                    </a:p>
                  </a:txBody>
                  <a:tcPr marT="25400" marB="25400" marR="38100" marL="38100">
                    <a:lnL cap="flat" cmpd="sng" w="12650">
                      <a:solidFill>
                        <a:srgbClr val="A3A3A3"/>
                      </a:solidFill>
                      <a:prstDash val="solid"/>
                      <a:round/>
                      <a:headEnd len="sm" w="sm" type="none"/>
                      <a:tailEnd len="sm" w="sm" type="none"/>
                    </a:lnL>
                    <a:lnR cap="flat" cmpd="sng" w="12650">
                      <a:solidFill>
                        <a:srgbClr val="A3A3A3"/>
                      </a:solidFill>
                      <a:prstDash val="solid"/>
                      <a:round/>
                      <a:headEnd len="sm" w="sm" type="none"/>
                      <a:tailEnd len="sm" w="sm" type="none"/>
                    </a:lnR>
                    <a:lnT cap="flat" cmpd="sng" w="12650">
                      <a:solidFill>
                        <a:srgbClr val="A3A3A3"/>
                      </a:solidFill>
                      <a:prstDash val="solid"/>
                      <a:round/>
                      <a:headEnd len="sm" w="sm" type="none"/>
                      <a:tailEnd len="sm" w="sm" type="none"/>
                    </a:lnT>
                    <a:lnB cap="flat" cmpd="sng" w="12650">
                      <a:solidFill>
                        <a:srgbClr val="A3A3A3"/>
                      </a:solidFill>
                      <a:prstDash val="solid"/>
                      <a:round/>
                      <a:headEnd len="sm" w="sm" type="none"/>
                      <a:tailEnd len="sm" w="sm" type="none"/>
                    </a:lnB>
                    <a:solidFill>
                      <a:schemeClr val="lt1"/>
                    </a:solidFill>
                  </a:tcPr>
                </a:tc>
                <a:tc>
                  <a:txBody>
                    <a:bodyPr/>
                    <a:lstStyle/>
                    <a:p>
                      <a:pPr indent="0" lvl="0" marL="0" rtl="0" algn="ctr">
                        <a:lnSpc>
                          <a:spcPct val="115000"/>
                        </a:lnSpc>
                        <a:spcBef>
                          <a:spcPts val="0"/>
                        </a:spcBef>
                        <a:spcAft>
                          <a:spcPts val="0"/>
                        </a:spcAft>
                        <a:buNone/>
                      </a:pPr>
                      <a:r>
                        <a:rPr b="1" lang="en" sz="1100">
                          <a:latin typeface="Calibri"/>
                          <a:ea typeface="Calibri"/>
                          <a:cs typeface="Calibri"/>
                          <a:sym typeface="Calibri"/>
                        </a:rPr>
                        <a:t>Direction Change</a:t>
                      </a:r>
                      <a:endParaRPr b="1" sz="1100">
                        <a:latin typeface="Calibri"/>
                        <a:ea typeface="Calibri"/>
                        <a:cs typeface="Calibri"/>
                        <a:sym typeface="Calibri"/>
                      </a:endParaRPr>
                    </a:p>
                  </a:txBody>
                  <a:tcPr marT="25400" marB="25400" marR="38100" marL="38100">
                    <a:lnL cap="flat" cmpd="sng" w="12650">
                      <a:solidFill>
                        <a:srgbClr val="A3A3A3"/>
                      </a:solidFill>
                      <a:prstDash val="solid"/>
                      <a:round/>
                      <a:headEnd len="sm" w="sm" type="none"/>
                      <a:tailEnd len="sm" w="sm" type="none"/>
                    </a:lnL>
                    <a:lnR cap="flat" cmpd="sng" w="12650">
                      <a:solidFill>
                        <a:srgbClr val="A3A3A3"/>
                      </a:solidFill>
                      <a:prstDash val="solid"/>
                      <a:round/>
                      <a:headEnd len="sm" w="sm" type="none"/>
                      <a:tailEnd len="sm" w="sm" type="none"/>
                    </a:lnR>
                    <a:lnT cap="flat" cmpd="sng" w="12650">
                      <a:solidFill>
                        <a:srgbClr val="A3A3A3"/>
                      </a:solidFill>
                      <a:prstDash val="solid"/>
                      <a:round/>
                      <a:headEnd len="sm" w="sm" type="none"/>
                      <a:tailEnd len="sm" w="sm" type="none"/>
                    </a:lnT>
                    <a:lnB cap="flat" cmpd="sng" w="12650">
                      <a:solidFill>
                        <a:srgbClr val="A3A3A3"/>
                      </a:solidFill>
                      <a:prstDash val="solid"/>
                      <a:round/>
                      <a:headEnd len="sm" w="sm" type="none"/>
                      <a:tailEnd len="sm" w="sm" type="none"/>
                    </a:lnB>
                    <a:solidFill>
                      <a:schemeClr val="lt1"/>
                    </a:solidFill>
                  </a:tcPr>
                </a:tc>
                <a:tc>
                  <a:txBody>
                    <a:bodyPr/>
                    <a:lstStyle/>
                    <a:p>
                      <a:pPr indent="0" lvl="0" marL="0" rtl="0" algn="l">
                        <a:lnSpc>
                          <a:spcPct val="115000"/>
                        </a:lnSpc>
                        <a:spcBef>
                          <a:spcPts val="0"/>
                        </a:spcBef>
                        <a:spcAft>
                          <a:spcPts val="0"/>
                        </a:spcAft>
                        <a:buNone/>
                      </a:pPr>
                      <a:r>
                        <a:rPr b="1" lang="en" sz="1100">
                          <a:latin typeface="Calibri"/>
                          <a:ea typeface="Calibri"/>
                          <a:cs typeface="Calibri"/>
                          <a:sym typeface="Calibri"/>
                        </a:rPr>
                        <a:t>Reason</a:t>
                      </a:r>
                      <a:endParaRPr b="1" sz="1100">
                        <a:latin typeface="Calibri"/>
                        <a:ea typeface="Calibri"/>
                        <a:cs typeface="Calibri"/>
                        <a:sym typeface="Calibri"/>
                      </a:endParaRPr>
                    </a:p>
                  </a:txBody>
                  <a:tcPr marT="25400" marB="25400" marR="38100" marL="38100">
                    <a:lnL cap="flat" cmpd="sng" w="12650">
                      <a:solidFill>
                        <a:srgbClr val="A3A3A3"/>
                      </a:solidFill>
                      <a:prstDash val="solid"/>
                      <a:round/>
                      <a:headEnd len="sm" w="sm" type="none"/>
                      <a:tailEnd len="sm" w="sm" type="none"/>
                    </a:lnL>
                    <a:lnR cap="flat" cmpd="sng" w="12650">
                      <a:solidFill>
                        <a:srgbClr val="A3A3A3"/>
                      </a:solidFill>
                      <a:prstDash val="solid"/>
                      <a:round/>
                      <a:headEnd len="sm" w="sm" type="none"/>
                      <a:tailEnd len="sm" w="sm" type="none"/>
                    </a:lnR>
                    <a:lnT cap="flat" cmpd="sng" w="12650">
                      <a:solidFill>
                        <a:srgbClr val="A3A3A3"/>
                      </a:solidFill>
                      <a:prstDash val="solid"/>
                      <a:round/>
                      <a:headEnd len="sm" w="sm" type="none"/>
                      <a:tailEnd len="sm" w="sm" type="none"/>
                    </a:lnT>
                    <a:lnB cap="flat" cmpd="sng" w="12650">
                      <a:solidFill>
                        <a:srgbClr val="A3A3A3"/>
                      </a:solidFill>
                      <a:prstDash val="solid"/>
                      <a:round/>
                      <a:headEnd len="sm" w="sm" type="none"/>
                      <a:tailEnd len="sm" w="sm" type="none"/>
                    </a:lnB>
                    <a:solidFill>
                      <a:schemeClr val="lt1"/>
                    </a:solidFill>
                  </a:tcPr>
                </a:tc>
              </a:tr>
              <a:tr h="240675">
                <a:tc>
                  <a:txBody>
                    <a:bodyPr/>
                    <a:lstStyle/>
                    <a:p>
                      <a:pPr indent="0" lvl="0" marL="0" rtl="0" algn="l">
                        <a:lnSpc>
                          <a:spcPct val="115000"/>
                        </a:lnSpc>
                        <a:spcBef>
                          <a:spcPts val="0"/>
                        </a:spcBef>
                        <a:spcAft>
                          <a:spcPts val="0"/>
                        </a:spcAft>
                        <a:buNone/>
                      </a:pPr>
                      <a:r>
                        <a:rPr lang="en" sz="1100">
                          <a:latin typeface="Calibri"/>
                          <a:ea typeface="Calibri"/>
                          <a:cs typeface="Calibri"/>
                          <a:sym typeface="Calibri"/>
                        </a:rPr>
                        <a:t>2020-02-03 &amp; 2020-02-04</a:t>
                      </a:r>
                      <a:endParaRPr sz="1100">
                        <a:latin typeface="Calibri"/>
                        <a:ea typeface="Calibri"/>
                        <a:cs typeface="Calibri"/>
                        <a:sym typeface="Calibri"/>
                      </a:endParaRPr>
                    </a:p>
                  </a:txBody>
                  <a:tcPr marT="25400" marB="25400" marR="38100" marL="38100">
                    <a:lnL cap="flat" cmpd="sng" w="12650">
                      <a:solidFill>
                        <a:srgbClr val="A3A3A3"/>
                      </a:solidFill>
                      <a:prstDash val="solid"/>
                      <a:round/>
                      <a:headEnd len="sm" w="sm" type="none"/>
                      <a:tailEnd len="sm" w="sm" type="none"/>
                    </a:lnL>
                    <a:lnR cap="flat" cmpd="sng" w="12650">
                      <a:solidFill>
                        <a:srgbClr val="A3A3A3"/>
                      </a:solidFill>
                      <a:prstDash val="solid"/>
                      <a:round/>
                      <a:headEnd len="sm" w="sm" type="none"/>
                      <a:tailEnd len="sm" w="sm" type="none"/>
                    </a:lnR>
                    <a:lnT cap="flat" cmpd="sng" w="12650">
                      <a:solidFill>
                        <a:srgbClr val="A3A3A3"/>
                      </a:solidFill>
                      <a:prstDash val="solid"/>
                      <a:round/>
                      <a:headEnd len="sm" w="sm" type="none"/>
                      <a:tailEnd len="sm" w="sm" type="none"/>
                    </a:lnT>
                    <a:lnB cap="flat" cmpd="sng" w="12650">
                      <a:solidFill>
                        <a:srgbClr val="A3A3A3"/>
                      </a:solidFill>
                      <a:prstDash val="solid"/>
                      <a:round/>
                      <a:headEnd len="sm" w="sm" type="none"/>
                      <a:tailEnd len="sm" w="sm" type="none"/>
                    </a:lnB>
                    <a:solidFill>
                      <a:schemeClr val="lt1"/>
                    </a:solidFill>
                  </a:tcPr>
                </a:tc>
                <a:tc>
                  <a:txBody>
                    <a:bodyPr/>
                    <a:lstStyle/>
                    <a:p>
                      <a:pPr indent="0" lvl="0" marL="0" rtl="0" algn="ctr">
                        <a:lnSpc>
                          <a:spcPct val="115000"/>
                        </a:lnSpc>
                        <a:spcBef>
                          <a:spcPts val="0"/>
                        </a:spcBef>
                        <a:spcAft>
                          <a:spcPts val="0"/>
                        </a:spcAft>
                        <a:buClr>
                          <a:schemeClr val="dk1"/>
                        </a:buClr>
                        <a:buSzPts val="1100"/>
                        <a:buFont typeface="Arial"/>
                        <a:buNone/>
                      </a:pPr>
                      <a:r>
                        <a:rPr lang="en" sz="1100">
                          <a:solidFill>
                            <a:schemeClr val="dk1"/>
                          </a:solidFill>
                          <a:latin typeface="Calibri"/>
                          <a:ea typeface="Calibri"/>
                          <a:cs typeface="Calibri"/>
                          <a:sym typeface="Calibri"/>
                        </a:rPr>
                        <a:t>↑</a:t>
                      </a:r>
                      <a:endParaRPr sz="1100">
                        <a:latin typeface="Calibri"/>
                        <a:ea typeface="Calibri"/>
                        <a:cs typeface="Calibri"/>
                        <a:sym typeface="Calibri"/>
                      </a:endParaRPr>
                    </a:p>
                  </a:txBody>
                  <a:tcPr marT="25400" marB="25400" marR="38100" marL="38100">
                    <a:lnL cap="flat" cmpd="sng" w="12650">
                      <a:solidFill>
                        <a:srgbClr val="A3A3A3"/>
                      </a:solidFill>
                      <a:prstDash val="solid"/>
                      <a:round/>
                      <a:headEnd len="sm" w="sm" type="none"/>
                      <a:tailEnd len="sm" w="sm" type="none"/>
                    </a:lnL>
                    <a:lnR cap="flat" cmpd="sng" w="12650">
                      <a:solidFill>
                        <a:srgbClr val="A3A3A3"/>
                      </a:solidFill>
                      <a:prstDash val="solid"/>
                      <a:round/>
                      <a:headEnd len="sm" w="sm" type="none"/>
                      <a:tailEnd len="sm" w="sm" type="none"/>
                    </a:lnR>
                    <a:lnT cap="flat" cmpd="sng" w="12650">
                      <a:solidFill>
                        <a:srgbClr val="A3A3A3"/>
                      </a:solidFill>
                      <a:prstDash val="solid"/>
                      <a:round/>
                      <a:headEnd len="sm" w="sm" type="none"/>
                      <a:tailEnd len="sm" w="sm" type="none"/>
                    </a:lnT>
                    <a:lnB cap="flat" cmpd="sng" w="12650">
                      <a:solidFill>
                        <a:srgbClr val="A3A3A3"/>
                      </a:solidFill>
                      <a:prstDash val="solid"/>
                      <a:round/>
                      <a:headEnd len="sm" w="sm" type="none"/>
                      <a:tailEnd len="sm" w="sm" type="none"/>
                    </a:lnB>
                    <a:solidFill>
                      <a:srgbClr val="C9DAF8"/>
                    </a:solidFill>
                  </a:tcPr>
                </a:tc>
                <a:tc>
                  <a:txBody>
                    <a:bodyPr/>
                    <a:lstStyle/>
                    <a:p>
                      <a:pPr indent="0" lvl="0" marL="0" rtl="0" algn="l">
                        <a:lnSpc>
                          <a:spcPct val="115000"/>
                        </a:lnSpc>
                        <a:spcBef>
                          <a:spcPts val="0"/>
                        </a:spcBef>
                        <a:spcAft>
                          <a:spcPts val="0"/>
                        </a:spcAft>
                        <a:buNone/>
                      </a:pPr>
                      <a:r>
                        <a:rPr lang="en" sz="1100">
                          <a:latin typeface="Calibri"/>
                          <a:ea typeface="Calibri"/>
                          <a:cs typeface="Calibri"/>
                          <a:sym typeface="Calibri"/>
                        </a:rPr>
                        <a:t>Stock was overvalued</a:t>
                      </a:r>
                      <a:endParaRPr sz="1100">
                        <a:latin typeface="Calibri"/>
                        <a:ea typeface="Calibri"/>
                        <a:cs typeface="Calibri"/>
                        <a:sym typeface="Calibri"/>
                      </a:endParaRPr>
                    </a:p>
                  </a:txBody>
                  <a:tcPr marT="25400" marB="25400" marR="38100" marL="38100">
                    <a:lnL cap="flat" cmpd="sng" w="12650">
                      <a:solidFill>
                        <a:srgbClr val="A3A3A3"/>
                      </a:solidFill>
                      <a:prstDash val="solid"/>
                      <a:round/>
                      <a:headEnd len="sm" w="sm" type="none"/>
                      <a:tailEnd len="sm" w="sm" type="none"/>
                    </a:lnL>
                    <a:lnR cap="flat" cmpd="sng" w="12650">
                      <a:solidFill>
                        <a:srgbClr val="A3A3A3"/>
                      </a:solidFill>
                      <a:prstDash val="solid"/>
                      <a:round/>
                      <a:headEnd len="sm" w="sm" type="none"/>
                      <a:tailEnd len="sm" w="sm" type="none"/>
                    </a:lnR>
                    <a:lnT cap="flat" cmpd="sng" w="12650">
                      <a:solidFill>
                        <a:srgbClr val="A3A3A3"/>
                      </a:solidFill>
                      <a:prstDash val="solid"/>
                      <a:round/>
                      <a:headEnd len="sm" w="sm" type="none"/>
                      <a:tailEnd len="sm" w="sm" type="none"/>
                    </a:lnT>
                    <a:lnB cap="flat" cmpd="sng" w="12650">
                      <a:solidFill>
                        <a:srgbClr val="A3A3A3"/>
                      </a:solidFill>
                      <a:prstDash val="solid"/>
                      <a:round/>
                      <a:headEnd len="sm" w="sm" type="none"/>
                      <a:tailEnd len="sm" w="sm" type="none"/>
                    </a:lnB>
                    <a:solidFill>
                      <a:schemeClr val="lt1"/>
                    </a:solidFill>
                  </a:tcPr>
                </a:tc>
              </a:tr>
              <a:tr h="240675">
                <a:tc>
                  <a:txBody>
                    <a:bodyPr/>
                    <a:lstStyle/>
                    <a:p>
                      <a:pPr indent="0" lvl="0" marL="0" rtl="0" algn="l">
                        <a:lnSpc>
                          <a:spcPct val="115000"/>
                        </a:lnSpc>
                        <a:spcBef>
                          <a:spcPts val="0"/>
                        </a:spcBef>
                        <a:spcAft>
                          <a:spcPts val="0"/>
                        </a:spcAft>
                        <a:buNone/>
                      </a:pPr>
                      <a:r>
                        <a:rPr lang="en" sz="1100">
                          <a:latin typeface="Calibri"/>
                          <a:ea typeface="Calibri"/>
                          <a:cs typeface="Calibri"/>
                          <a:sym typeface="Calibri"/>
                        </a:rPr>
                        <a:t>2020-02-05</a:t>
                      </a:r>
                      <a:endParaRPr sz="1100">
                        <a:latin typeface="Calibri"/>
                        <a:ea typeface="Calibri"/>
                        <a:cs typeface="Calibri"/>
                        <a:sym typeface="Calibri"/>
                      </a:endParaRPr>
                    </a:p>
                  </a:txBody>
                  <a:tcPr marT="25400" marB="25400" marR="38100" marL="38100">
                    <a:lnL cap="flat" cmpd="sng" w="12650">
                      <a:solidFill>
                        <a:srgbClr val="A3A3A3"/>
                      </a:solidFill>
                      <a:prstDash val="solid"/>
                      <a:round/>
                      <a:headEnd len="sm" w="sm" type="none"/>
                      <a:tailEnd len="sm" w="sm" type="none"/>
                    </a:lnL>
                    <a:lnR cap="flat" cmpd="sng" w="12650">
                      <a:solidFill>
                        <a:srgbClr val="A3A3A3"/>
                      </a:solidFill>
                      <a:prstDash val="solid"/>
                      <a:round/>
                      <a:headEnd len="sm" w="sm" type="none"/>
                      <a:tailEnd len="sm" w="sm" type="none"/>
                    </a:lnR>
                    <a:lnT cap="flat" cmpd="sng" w="12650">
                      <a:solidFill>
                        <a:srgbClr val="A3A3A3"/>
                      </a:solidFill>
                      <a:prstDash val="solid"/>
                      <a:round/>
                      <a:headEnd len="sm" w="sm" type="none"/>
                      <a:tailEnd len="sm" w="sm" type="none"/>
                    </a:lnT>
                    <a:lnB cap="flat" cmpd="sng" w="12650">
                      <a:solidFill>
                        <a:srgbClr val="A3A3A3"/>
                      </a:solidFill>
                      <a:prstDash val="solid"/>
                      <a:round/>
                      <a:headEnd len="sm" w="sm" type="none"/>
                      <a:tailEnd len="sm" w="sm" type="none"/>
                    </a:lnB>
                    <a:solidFill>
                      <a:schemeClr val="lt1"/>
                    </a:solidFill>
                  </a:tcPr>
                </a:tc>
                <a:tc>
                  <a:txBody>
                    <a:bodyPr/>
                    <a:lstStyle/>
                    <a:p>
                      <a:pPr indent="0" lvl="0" marL="0" rtl="0" algn="ctr">
                        <a:lnSpc>
                          <a:spcPct val="115000"/>
                        </a:lnSpc>
                        <a:spcBef>
                          <a:spcPts val="0"/>
                        </a:spcBef>
                        <a:spcAft>
                          <a:spcPts val="0"/>
                        </a:spcAft>
                        <a:buClr>
                          <a:schemeClr val="dk1"/>
                        </a:buClr>
                        <a:buSzPts val="1100"/>
                        <a:buFont typeface="Arial"/>
                        <a:buNone/>
                      </a:pPr>
                      <a:r>
                        <a:rPr lang="en" sz="1100">
                          <a:solidFill>
                            <a:schemeClr val="dk1"/>
                          </a:solidFill>
                          <a:latin typeface="Calibri"/>
                          <a:ea typeface="Calibri"/>
                          <a:cs typeface="Calibri"/>
                          <a:sym typeface="Calibri"/>
                        </a:rPr>
                        <a:t>↓</a:t>
                      </a:r>
                      <a:endParaRPr sz="1100">
                        <a:latin typeface="Calibri"/>
                        <a:ea typeface="Calibri"/>
                        <a:cs typeface="Calibri"/>
                        <a:sym typeface="Calibri"/>
                      </a:endParaRPr>
                    </a:p>
                  </a:txBody>
                  <a:tcPr marT="25400" marB="25400" marR="38100" marL="38100">
                    <a:lnL cap="flat" cmpd="sng" w="12650">
                      <a:solidFill>
                        <a:srgbClr val="A3A3A3"/>
                      </a:solidFill>
                      <a:prstDash val="solid"/>
                      <a:round/>
                      <a:headEnd len="sm" w="sm" type="none"/>
                      <a:tailEnd len="sm" w="sm" type="none"/>
                    </a:lnL>
                    <a:lnR cap="flat" cmpd="sng" w="12650">
                      <a:solidFill>
                        <a:srgbClr val="A3A3A3"/>
                      </a:solidFill>
                      <a:prstDash val="solid"/>
                      <a:round/>
                      <a:headEnd len="sm" w="sm" type="none"/>
                      <a:tailEnd len="sm" w="sm" type="none"/>
                    </a:lnR>
                    <a:lnT cap="flat" cmpd="sng" w="12650">
                      <a:solidFill>
                        <a:srgbClr val="A3A3A3"/>
                      </a:solidFill>
                      <a:prstDash val="solid"/>
                      <a:round/>
                      <a:headEnd len="sm" w="sm" type="none"/>
                      <a:tailEnd len="sm" w="sm" type="none"/>
                    </a:lnT>
                    <a:lnB cap="flat" cmpd="sng" w="12650">
                      <a:solidFill>
                        <a:srgbClr val="A3A3A3"/>
                      </a:solidFill>
                      <a:prstDash val="solid"/>
                      <a:round/>
                      <a:headEnd len="sm" w="sm" type="none"/>
                      <a:tailEnd len="sm" w="sm" type="none"/>
                    </a:lnB>
                    <a:solidFill>
                      <a:srgbClr val="F4CCCC"/>
                    </a:solidFill>
                  </a:tcPr>
                </a:tc>
                <a:tc>
                  <a:txBody>
                    <a:bodyPr/>
                    <a:lstStyle/>
                    <a:p>
                      <a:pPr indent="0" lvl="0" marL="0" rtl="0" algn="l">
                        <a:lnSpc>
                          <a:spcPct val="115000"/>
                        </a:lnSpc>
                        <a:spcBef>
                          <a:spcPts val="0"/>
                        </a:spcBef>
                        <a:spcAft>
                          <a:spcPts val="0"/>
                        </a:spcAft>
                        <a:buNone/>
                      </a:pPr>
                      <a:r>
                        <a:rPr lang="en" sz="1100">
                          <a:latin typeface="Calibri"/>
                          <a:ea typeface="Calibri"/>
                          <a:cs typeface="Calibri"/>
                          <a:sym typeface="Calibri"/>
                        </a:rPr>
                        <a:t>Delivery delays</a:t>
                      </a:r>
                      <a:endParaRPr sz="1100">
                        <a:latin typeface="Calibri"/>
                        <a:ea typeface="Calibri"/>
                        <a:cs typeface="Calibri"/>
                        <a:sym typeface="Calibri"/>
                      </a:endParaRPr>
                    </a:p>
                  </a:txBody>
                  <a:tcPr marT="25400" marB="25400" marR="38100" marL="38100">
                    <a:lnL cap="flat" cmpd="sng" w="12650">
                      <a:solidFill>
                        <a:srgbClr val="A3A3A3"/>
                      </a:solidFill>
                      <a:prstDash val="solid"/>
                      <a:round/>
                      <a:headEnd len="sm" w="sm" type="none"/>
                      <a:tailEnd len="sm" w="sm" type="none"/>
                    </a:lnL>
                    <a:lnR cap="flat" cmpd="sng" w="12650">
                      <a:solidFill>
                        <a:srgbClr val="A3A3A3"/>
                      </a:solidFill>
                      <a:prstDash val="solid"/>
                      <a:round/>
                      <a:headEnd len="sm" w="sm" type="none"/>
                      <a:tailEnd len="sm" w="sm" type="none"/>
                    </a:lnR>
                    <a:lnT cap="flat" cmpd="sng" w="12650">
                      <a:solidFill>
                        <a:srgbClr val="A3A3A3"/>
                      </a:solidFill>
                      <a:prstDash val="solid"/>
                      <a:round/>
                      <a:headEnd len="sm" w="sm" type="none"/>
                      <a:tailEnd len="sm" w="sm" type="none"/>
                    </a:lnT>
                    <a:lnB cap="flat" cmpd="sng" w="12650">
                      <a:solidFill>
                        <a:srgbClr val="A3A3A3"/>
                      </a:solidFill>
                      <a:prstDash val="solid"/>
                      <a:round/>
                      <a:headEnd len="sm" w="sm" type="none"/>
                      <a:tailEnd len="sm" w="sm" type="none"/>
                    </a:lnB>
                    <a:solidFill>
                      <a:schemeClr val="lt1"/>
                    </a:solidFill>
                  </a:tcPr>
                </a:tc>
              </a:tr>
              <a:tr h="240675">
                <a:tc>
                  <a:txBody>
                    <a:bodyPr/>
                    <a:lstStyle/>
                    <a:p>
                      <a:pPr indent="0" lvl="0" marL="0" rtl="0" algn="l">
                        <a:lnSpc>
                          <a:spcPct val="115000"/>
                        </a:lnSpc>
                        <a:spcBef>
                          <a:spcPts val="0"/>
                        </a:spcBef>
                        <a:spcAft>
                          <a:spcPts val="0"/>
                        </a:spcAft>
                        <a:buNone/>
                      </a:pPr>
                      <a:r>
                        <a:rPr lang="en" sz="1100">
                          <a:latin typeface="Calibri"/>
                          <a:ea typeface="Calibri"/>
                          <a:cs typeface="Calibri"/>
                          <a:sym typeface="Calibri"/>
                        </a:rPr>
                        <a:t>2021-03-09</a:t>
                      </a:r>
                      <a:endParaRPr sz="1100">
                        <a:latin typeface="Calibri"/>
                        <a:ea typeface="Calibri"/>
                        <a:cs typeface="Calibri"/>
                        <a:sym typeface="Calibri"/>
                      </a:endParaRPr>
                    </a:p>
                  </a:txBody>
                  <a:tcPr marT="25400" marB="25400" marR="38100" marL="38100">
                    <a:lnL cap="flat" cmpd="sng" w="12650">
                      <a:solidFill>
                        <a:srgbClr val="A3A3A3"/>
                      </a:solidFill>
                      <a:prstDash val="solid"/>
                      <a:round/>
                      <a:headEnd len="sm" w="sm" type="none"/>
                      <a:tailEnd len="sm" w="sm" type="none"/>
                    </a:lnL>
                    <a:lnR cap="flat" cmpd="sng" w="12650">
                      <a:solidFill>
                        <a:srgbClr val="A3A3A3"/>
                      </a:solidFill>
                      <a:prstDash val="solid"/>
                      <a:round/>
                      <a:headEnd len="sm" w="sm" type="none"/>
                      <a:tailEnd len="sm" w="sm" type="none"/>
                    </a:lnR>
                    <a:lnT cap="flat" cmpd="sng" w="12650">
                      <a:solidFill>
                        <a:srgbClr val="A3A3A3"/>
                      </a:solidFill>
                      <a:prstDash val="solid"/>
                      <a:round/>
                      <a:headEnd len="sm" w="sm" type="none"/>
                      <a:tailEnd len="sm" w="sm" type="none"/>
                    </a:lnT>
                    <a:lnB cap="flat" cmpd="sng" w="12650">
                      <a:solidFill>
                        <a:srgbClr val="A3A3A3"/>
                      </a:solidFill>
                      <a:prstDash val="solid"/>
                      <a:round/>
                      <a:headEnd len="sm" w="sm" type="none"/>
                      <a:tailEnd len="sm" w="sm" type="none"/>
                    </a:lnB>
                    <a:solidFill>
                      <a:schemeClr val="lt1"/>
                    </a:solidFill>
                  </a:tcPr>
                </a:tc>
                <a:tc>
                  <a:txBody>
                    <a:bodyPr/>
                    <a:lstStyle/>
                    <a:p>
                      <a:pPr indent="0" lvl="0" marL="0" marR="0" rtl="0" algn="ctr">
                        <a:lnSpc>
                          <a:spcPct val="115000"/>
                        </a:lnSpc>
                        <a:spcBef>
                          <a:spcPts val="0"/>
                        </a:spcBef>
                        <a:spcAft>
                          <a:spcPts val="0"/>
                        </a:spcAft>
                        <a:buClr>
                          <a:schemeClr val="dk1"/>
                        </a:buClr>
                        <a:buSzPts val="1100"/>
                        <a:buFont typeface="Arial"/>
                        <a:buNone/>
                      </a:pPr>
                      <a:r>
                        <a:rPr lang="en" sz="1100">
                          <a:solidFill>
                            <a:schemeClr val="dk1"/>
                          </a:solidFill>
                          <a:latin typeface="Calibri"/>
                          <a:ea typeface="Calibri"/>
                          <a:cs typeface="Calibri"/>
                          <a:sym typeface="Calibri"/>
                        </a:rPr>
                        <a:t>↑</a:t>
                      </a:r>
                      <a:endParaRPr sz="1100">
                        <a:latin typeface="Calibri"/>
                        <a:ea typeface="Calibri"/>
                        <a:cs typeface="Calibri"/>
                        <a:sym typeface="Calibri"/>
                      </a:endParaRPr>
                    </a:p>
                  </a:txBody>
                  <a:tcPr marT="25400" marB="25400" marR="38100" marL="38100">
                    <a:lnL cap="flat" cmpd="sng" w="12650">
                      <a:solidFill>
                        <a:srgbClr val="A3A3A3"/>
                      </a:solidFill>
                      <a:prstDash val="solid"/>
                      <a:round/>
                      <a:headEnd len="sm" w="sm" type="none"/>
                      <a:tailEnd len="sm" w="sm" type="none"/>
                    </a:lnL>
                    <a:lnR cap="flat" cmpd="sng" w="12650">
                      <a:solidFill>
                        <a:srgbClr val="A3A3A3"/>
                      </a:solidFill>
                      <a:prstDash val="solid"/>
                      <a:round/>
                      <a:headEnd len="sm" w="sm" type="none"/>
                      <a:tailEnd len="sm" w="sm" type="none"/>
                    </a:lnR>
                    <a:lnT cap="flat" cmpd="sng" w="12650">
                      <a:solidFill>
                        <a:srgbClr val="A3A3A3"/>
                      </a:solidFill>
                      <a:prstDash val="solid"/>
                      <a:round/>
                      <a:headEnd len="sm" w="sm" type="none"/>
                      <a:tailEnd len="sm" w="sm" type="none"/>
                    </a:lnT>
                    <a:lnB cap="flat" cmpd="sng" w="12650">
                      <a:solidFill>
                        <a:srgbClr val="A3A3A3"/>
                      </a:solidFill>
                      <a:prstDash val="solid"/>
                      <a:round/>
                      <a:headEnd len="sm" w="sm" type="none"/>
                      <a:tailEnd len="sm" w="sm" type="none"/>
                    </a:lnB>
                    <a:solidFill>
                      <a:srgbClr val="C9DAF8"/>
                    </a:solidFill>
                  </a:tcPr>
                </a:tc>
                <a:tc>
                  <a:txBody>
                    <a:bodyPr/>
                    <a:lstStyle/>
                    <a:p>
                      <a:pPr indent="0" lvl="0" marL="0" rtl="0" algn="l">
                        <a:lnSpc>
                          <a:spcPct val="115000"/>
                        </a:lnSpc>
                        <a:spcBef>
                          <a:spcPts val="0"/>
                        </a:spcBef>
                        <a:spcAft>
                          <a:spcPts val="0"/>
                        </a:spcAft>
                        <a:buNone/>
                      </a:pPr>
                      <a:r>
                        <a:rPr lang="en" sz="1100">
                          <a:latin typeface="Calibri"/>
                          <a:ea typeface="Calibri"/>
                          <a:cs typeface="Calibri"/>
                          <a:sym typeface="Calibri"/>
                        </a:rPr>
                        <a:t>Increased Tesla sales</a:t>
                      </a:r>
                      <a:endParaRPr sz="1100">
                        <a:latin typeface="Calibri"/>
                        <a:ea typeface="Calibri"/>
                        <a:cs typeface="Calibri"/>
                        <a:sym typeface="Calibri"/>
                      </a:endParaRPr>
                    </a:p>
                  </a:txBody>
                  <a:tcPr marT="25400" marB="25400" marR="38100" marL="38100">
                    <a:lnL cap="flat" cmpd="sng" w="12650">
                      <a:solidFill>
                        <a:srgbClr val="A3A3A3"/>
                      </a:solidFill>
                      <a:prstDash val="solid"/>
                      <a:round/>
                      <a:headEnd len="sm" w="sm" type="none"/>
                      <a:tailEnd len="sm" w="sm" type="none"/>
                    </a:lnL>
                    <a:lnR cap="flat" cmpd="sng" w="12650">
                      <a:solidFill>
                        <a:srgbClr val="A3A3A3"/>
                      </a:solidFill>
                      <a:prstDash val="solid"/>
                      <a:round/>
                      <a:headEnd len="sm" w="sm" type="none"/>
                      <a:tailEnd len="sm" w="sm" type="none"/>
                    </a:lnR>
                    <a:lnT cap="flat" cmpd="sng" w="12650">
                      <a:solidFill>
                        <a:srgbClr val="A3A3A3"/>
                      </a:solidFill>
                      <a:prstDash val="solid"/>
                      <a:round/>
                      <a:headEnd len="sm" w="sm" type="none"/>
                      <a:tailEnd len="sm" w="sm" type="none"/>
                    </a:lnT>
                    <a:lnB cap="flat" cmpd="sng" w="12650">
                      <a:solidFill>
                        <a:srgbClr val="A3A3A3"/>
                      </a:solidFill>
                      <a:prstDash val="solid"/>
                      <a:round/>
                      <a:headEnd len="sm" w="sm" type="none"/>
                      <a:tailEnd len="sm" w="sm" type="none"/>
                    </a:lnB>
                    <a:solidFill>
                      <a:schemeClr val="lt1"/>
                    </a:solidFill>
                  </a:tcPr>
                </a:tc>
              </a:tr>
              <a:tr h="240675">
                <a:tc>
                  <a:txBody>
                    <a:bodyPr/>
                    <a:lstStyle/>
                    <a:p>
                      <a:pPr indent="0" lvl="0" marL="0" rtl="0" algn="l">
                        <a:lnSpc>
                          <a:spcPct val="115000"/>
                        </a:lnSpc>
                        <a:spcBef>
                          <a:spcPts val="0"/>
                        </a:spcBef>
                        <a:spcAft>
                          <a:spcPts val="0"/>
                        </a:spcAft>
                        <a:buNone/>
                      </a:pPr>
                      <a:r>
                        <a:rPr lang="en" sz="1100">
                          <a:latin typeface="Calibri"/>
                          <a:ea typeface="Calibri"/>
                          <a:cs typeface="Calibri"/>
                          <a:sym typeface="Calibri"/>
                        </a:rPr>
                        <a:t>2020-05-01</a:t>
                      </a:r>
                      <a:endParaRPr sz="1100">
                        <a:latin typeface="Calibri"/>
                        <a:ea typeface="Calibri"/>
                        <a:cs typeface="Calibri"/>
                        <a:sym typeface="Calibri"/>
                      </a:endParaRPr>
                    </a:p>
                  </a:txBody>
                  <a:tcPr marT="25400" marB="25400" marR="38100" marL="38100">
                    <a:lnL cap="flat" cmpd="sng" w="12650">
                      <a:solidFill>
                        <a:srgbClr val="A3A3A3"/>
                      </a:solidFill>
                      <a:prstDash val="solid"/>
                      <a:round/>
                      <a:headEnd len="sm" w="sm" type="none"/>
                      <a:tailEnd len="sm" w="sm" type="none"/>
                    </a:lnL>
                    <a:lnR cap="flat" cmpd="sng" w="12650">
                      <a:solidFill>
                        <a:srgbClr val="A3A3A3"/>
                      </a:solidFill>
                      <a:prstDash val="solid"/>
                      <a:round/>
                      <a:headEnd len="sm" w="sm" type="none"/>
                      <a:tailEnd len="sm" w="sm" type="none"/>
                    </a:lnR>
                    <a:lnT cap="flat" cmpd="sng" w="12650">
                      <a:solidFill>
                        <a:srgbClr val="A3A3A3"/>
                      </a:solidFill>
                      <a:prstDash val="solid"/>
                      <a:round/>
                      <a:headEnd len="sm" w="sm" type="none"/>
                      <a:tailEnd len="sm" w="sm" type="none"/>
                    </a:lnT>
                    <a:lnB cap="flat" cmpd="sng" w="12650">
                      <a:solidFill>
                        <a:srgbClr val="A3A3A3"/>
                      </a:solidFill>
                      <a:prstDash val="solid"/>
                      <a:round/>
                      <a:headEnd len="sm" w="sm" type="none"/>
                      <a:tailEnd len="sm" w="sm" type="none"/>
                    </a:lnB>
                    <a:solidFill>
                      <a:schemeClr val="lt1"/>
                    </a:solidFill>
                  </a:tcPr>
                </a:tc>
                <a:tc>
                  <a:txBody>
                    <a:bodyPr/>
                    <a:lstStyle/>
                    <a:p>
                      <a:pPr indent="0" lvl="0" marL="0" marR="0" rtl="0" algn="ctr">
                        <a:lnSpc>
                          <a:spcPct val="115000"/>
                        </a:lnSpc>
                        <a:spcBef>
                          <a:spcPts val="0"/>
                        </a:spcBef>
                        <a:spcAft>
                          <a:spcPts val="0"/>
                        </a:spcAft>
                        <a:buNone/>
                      </a:pPr>
                      <a:r>
                        <a:rPr lang="en" sz="1100">
                          <a:solidFill>
                            <a:schemeClr val="dk1"/>
                          </a:solidFill>
                          <a:latin typeface="Calibri"/>
                          <a:ea typeface="Calibri"/>
                          <a:cs typeface="Calibri"/>
                          <a:sym typeface="Calibri"/>
                        </a:rPr>
                        <a:t>↓</a:t>
                      </a:r>
                      <a:endParaRPr sz="1100">
                        <a:solidFill>
                          <a:srgbClr val="2A2A2A"/>
                        </a:solidFill>
                        <a:latin typeface="Calibri"/>
                        <a:ea typeface="Calibri"/>
                        <a:cs typeface="Calibri"/>
                        <a:sym typeface="Calibri"/>
                      </a:endParaRPr>
                    </a:p>
                  </a:txBody>
                  <a:tcPr marT="25400" marB="25400" marR="38100" marL="38100">
                    <a:lnL cap="flat" cmpd="sng" w="12650">
                      <a:solidFill>
                        <a:srgbClr val="A3A3A3"/>
                      </a:solidFill>
                      <a:prstDash val="solid"/>
                      <a:round/>
                      <a:headEnd len="sm" w="sm" type="none"/>
                      <a:tailEnd len="sm" w="sm" type="none"/>
                    </a:lnL>
                    <a:lnR cap="flat" cmpd="sng" w="12650">
                      <a:solidFill>
                        <a:srgbClr val="A3A3A3"/>
                      </a:solidFill>
                      <a:prstDash val="solid"/>
                      <a:round/>
                      <a:headEnd len="sm" w="sm" type="none"/>
                      <a:tailEnd len="sm" w="sm" type="none"/>
                    </a:lnR>
                    <a:lnT cap="flat" cmpd="sng" w="12650">
                      <a:solidFill>
                        <a:srgbClr val="A3A3A3"/>
                      </a:solidFill>
                      <a:prstDash val="solid"/>
                      <a:round/>
                      <a:headEnd len="sm" w="sm" type="none"/>
                      <a:tailEnd len="sm" w="sm" type="none"/>
                    </a:lnT>
                    <a:lnB cap="flat" cmpd="sng" w="12650">
                      <a:solidFill>
                        <a:srgbClr val="A3A3A3"/>
                      </a:solidFill>
                      <a:prstDash val="solid"/>
                      <a:round/>
                      <a:headEnd len="sm" w="sm" type="none"/>
                      <a:tailEnd len="sm" w="sm" type="none"/>
                    </a:lnB>
                    <a:solidFill>
                      <a:srgbClr val="F4CCCC"/>
                    </a:solidFill>
                  </a:tcPr>
                </a:tc>
                <a:tc>
                  <a:txBody>
                    <a:bodyPr/>
                    <a:lstStyle/>
                    <a:p>
                      <a:pPr indent="0" lvl="0" marL="0" rtl="0" algn="l">
                        <a:lnSpc>
                          <a:spcPct val="115000"/>
                        </a:lnSpc>
                        <a:spcBef>
                          <a:spcPts val="0"/>
                        </a:spcBef>
                        <a:spcAft>
                          <a:spcPts val="0"/>
                        </a:spcAft>
                        <a:buNone/>
                      </a:pPr>
                      <a:r>
                        <a:rPr lang="en" sz="1100">
                          <a:solidFill>
                            <a:srgbClr val="2A2A2A"/>
                          </a:solidFill>
                          <a:latin typeface="Calibri"/>
                          <a:ea typeface="Calibri"/>
                          <a:cs typeface="Calibri"/>
                          <a:sym typeface="Calibri"/>
                        </a:rPr>
                        <a:t> Elon tweeted that stock price is too high</a:t>
                      </a:r>
                      <a:endParaRPr sz="1100">
                        <a:solidFill>
                          <a:srgbClr val="2A2A2A"/>
                        </a:solidFill>
                        <a:latin typeface="Calibri"/>
                        <a:ea typeface="Calibri"/>
                        <a:cs typeface="Calibri"/>
                        <a:sym typeface="Calibri"/>
                      </a:endParaRPr>
                    </a:p>
                  </a:txBody>
                  <a:tcPr marT="25400" marB="25400" marR="38100" marL="38100">
                    <a:lnL cap="flat" cmpd="sng" w="12650">
                      <a:solidFill>
                        <a:srgbClr val="A3A3A3"/>
                      </a:solidFill>
                      <a:prstDash val="solid"/>
                      <a:round/>
                      <a:headEnd len="sm" w="sm" type="none"/>
                      <a:tailEnd len="sm" w="sm" type="none"/>
                    </a:lnL>
                    <a:lnR cap="flat" cmpd="sng" w="12650">
                      <a:solidFill>
                        <a:srgbClr val="A3A3A3"/>
                      </a:solidFill>
                      <a:prstDash val="solid"/>
                      <a:round/>
                      <a:headEnd len="sm" w="sm" type="none"/>
                      <a:tailEnd len="sm" w="sm" type="none"/>
                    </a:lnR>
                    <a:lnT cap="flat" cmpd="sng" w="12650">
                      <a:solidFill>
                        <a:srgbClr val="A3A3A3"/>
                      </a:solidFill>
                      <a:prstDash val="solid"/>
                      <a:round/>
                      <a:headEnd len="sm" w="sm" type="none"/>
                      <a:tailEnd len="sm" w="sm" type="none"/>
                    </a:lnT>
                    <a:lnB cap="flat" cmpd="sng" w="12650">
                      <a:solidFill>
                        <a:srgbClr val="A3A3A3"/>
                      </a:solidFill>
                      <a:prstDash val="solid"/>
                      <a:round/>
                      <a:headEnd len="sm" w="sm" type="none"/>
                      <a:tailEnd len="sm" w="sm" type="none"/>
                    </a:lnB>
                    <a:solidFill>
                      <a:schemeClr val="lt1"/>
                    </a:solidFill>
                  </a:tcPr>
                </a:tc>
              </a:tr>
              <a:tr h="240675">
                <a:tc>
                  <a:txBody>
                    <a:bodyPr/>
                    <a:lstStyle/>
                    <a:p>
                      <a:pPr indent="0" lvl="0" marL="0" rtl="0" algn="l">
                        <a:lnSpc>
                          <a:spcPct val="115000"/>
                        </a:lnSpc>
                        <a:spcBef>
                          <a:spcPts val="0"/>
                        </a:spcBef>
                        <a:spcAft>
                          <a:spcPts val="0"/>
                        </a:spcAft>
                        <a:buNone/>
                      </a:pPr>
                      <a:r>
                        <a:rPr lang="en" sz="1100">
                          <a:latin typeface="Calibri"/>
                          <a:ea typeface="Calibri"/>
                          <a:cs typeface="Calibri"/>
                          <a:sym typeface="Calibri"/>
                        </a:rPr>
                        <a:t>2020-07-06</a:t>
                      </a:r>
                      <a:endParaRPr sz="1100">
                        <a:latin typeface="Calibri"/>
                        <a:ea typeface="Calibri"/>
                        <a:cs typeface="Calibri"/>
                        <a:sym typeface="Calibri"/>
                      </a:endParaRPr>
                    </a:p>
                  </a:txBody>
                  <a:tcPr marT="25400" marB="25400" marR="38100" marL="38100">
                    <a:lnL cap="flat" cmpd="sng" w="12650">
                      <a:solidFill>
                        <a:srgbClr val="A3A3A3"/>
                      </a:solidFill>
                      <a:prstDash val="solid"/>
                      <a:round/>
                      <a:headEnd len="sm" w="sm" type="none"/>
                      <a:tailEnd len="sm" w="sm" type="none"/>
                    </a:lnL>
                    <a:lnR cap="flat" cmpd="sng" w="12650">
                      <a:solidFill>
                        <a:srgbClr val="A3A3A3"/>
                      </a:solidFill>
                      <a:prstDash val="solid"/>
                      <a:round/>
                      <a:headEnd len="sm" w="sm" type="none"/>
                      <a:tailEnd len="sm" w="sm" type="none"/>
                    </a:lnR>
                    <a:lnT cap="flat" cmpd="sng" w="12650">
                      <a:solidFill>
                        <a:srgbClr val="A3A3A3"/>
                      </a:solidFill>
                      <a:prstDash val="solid"/>
                      <a:round/>
                      <a:headEnd len="sm" w="sm" type="none"/>
                      <a:tailEnd len="sm" w="sm" type="none"/>
                    </a:lnT>
                    <a:lnB cap="flat" cmpd="sng" w="12650">
                      <a:solidFill>
                        <a:srgbClr val="A3A3A3"/>
                      </a:solidFill>
                      <a:prstDash val="solid"/>
                      <a:round/>
                      <a:headEnd len="sm" w="sm" type="none"/>
                      <a:tailEnd len="sm" w="sm" type="none"/>
                    </a:lnB>
                    <a:solidFill>
                      <a:schemeClr val="lt1"/>
                    </a:solidFill>
                  </a:tcPr>
                </a:tc>
                <a:tc>
                  <a:txBody>
                    <a:bodyPr/>
                    <a:lstStyle/>
                    <a:p>
                      <a:pPr indent="0" lvl="0" marL="0" marR="0" rtl="0" algn="ctr">
                        <a:lnSpc>
                          <a:spcPct val="115000"/>
                        </a:lnSpc>
                        <a:spcBef>
                          <a:spcPts val="0"/>
                        </a:spcBef>
                        <a:spcAft>
                          <a:spcPts val="0"/>
                        </a:spcAft>
                        <a:buNone/>
                      </a:pPr>
                      <a:r>
                        <a:rPr lang="en" sz="1100">
                          <a:solidFill>
                            <a:schemeClr val="dk1"/>
                          </a:solidFill>
                          <a:latin typeface="Calibri"/>
                          <a:ea typeface="Calibri"/>
                          <a:cs typeface="Calibri"/>
                          <a:sym typeface="Calibri"/>
                        </a:rPr>
                        <a:t>↑</a:t>
                      </a:r>
                      <a:endParaRPr sz="1100">
                        <a:latin typeface="Calibri"/>
                        <a:ea typeface="Calibri"/>
                        <a:cs typeface="Calibri"/>
                        <a:sym typeface="Calibri"/>
                      </a:endParaRPr>
                    </a:p>
                  </a:txBody>
                  <a:tcPr marT="25400" marB="25400" marR="38100" marL="38100">
                    <a:lnL cap="flat" cmpd="sng" w="12650">
                      <a:solidFill>
                        <a:srgbClr val="A3A3A3"/>
                      </a:solidFill>
                      <a:prstDash val="solid"/>
                      <a:round/>
                      <a:headEnd len="sm" w="sm" type="none"/>
                      <a:tailEnd len="sm" w="sm" type="none"/>
                    </a:lnL>
                    <a:lnR cap="flat" cmpd="sng" w="12650">
                      <a:solidFill>
                        <a:srgbClr val="A3A3A3"/>
                      </a:solidFill>
                      <a:prstDash val="solid"/>
                      <a:round/>
                      <a:headEnd len="sm" w="sm" type="none"/>
                      <a:tailEnd len="sm" w="sm" type="none"/>
                    </a:lnR>
                    <a:lnT cap="flat" cmpd="sng" w="12650">
                      <a:solidFill>
                        <a:srgbClr val="A3A3A3"/>
                      </a:solidFill>
                      <a:prstDash val="solid"/>
                      <a:round/>
                      <a:headEnd len="sm" w="sm" type="none"/>
                      <a:tailEnd len="sm" w="sm" type="none"/>
                    </a:lnT>
                    <a:lnB cap="flat" cmpd="sng" w="12650">
                      <a:solidFill>
                        <a:srgbClr val="A3A3A3"/>
                      </a:solidFill>
                      <a:prstDash val="solid"/>
                      <a:round/>
                      <a:headEnd len="sm" w="sm" type="none"/>
                      <a:tailEnd len="sm" w="sm" type="none"/>
                    </a:lnB>
                    <a:solidFill>
                      <a:srgbClr val="C9DAF8"/>
                    </a:solidFill>
                  </a:tcPr>
                </a:tc>
                <a:tc>
                  <a:txBody>
                    <a:bodyPr/>
                    <a:lstStyle/>
                    <a:p>
                      <a:pPr indent="0" lvl="0" marL="0" rtl="0" algn="l">
                        <a:lnSpc>
                          <a:spcPct val="115000"/>
                        </a:lnSpc>
                        <a:spcBef>
                          <a:spcPts val="0"/>
                        </a:spcBef>
                        <a:spcAft>
                          <a:spcPts val="0"/>
                        </a:spcAft>
                        <a:buNone/>
                      </a:pPr>
                      <a:r>
                        <a:rPr lang="en" sz="1100">
                          <a:latin typeface="Calibri"/>
                          <a:ea typeface="Calibri"/>
                          <a:cs typeface="Calibri"/>
                          <a:sym typeface="Calibri"/>
                        </a:rPr>
                        <a:t>Good profits</a:t>
                      </a:r>
                      <a:endParaRPr sz="1100">
                        <a:latin typeface="Calibri"/>
                        <a:ea typeface="Calibri"/>
                        <a:cs typeface="Calibri"/>
                        <a:sym typeface="Calibri"/>
                      </a:endParaRPr>
                    </a:p>
                  </a:txBody>
                  <a:tcPr marT="25400" marB="25400" marR="38100" marL="38100">
                    <a:lnL cap="flat" cmpd="sng" w="12650">
                      <a:solidFill>
                        <a:srgbClr val="A3A3A3"/>
                      </a:solidFill>
                      <a:prstDash val="solid"/>
                      <a:round/>
                      <a:headEnd len="sm" w="sm" type="none"/>
                      <a:tailEnd len="sm" w="sm" type="none"/>
                    </a:lnL>
                    <a:lnR cap="flat" cmpd="sng" w="12650">
                      <a:solidFill>
                        <a:srgbClr val="A3A3A3"/>
                      </a:solidFill>
                      <a:prstDash val="solid"/>
                      <a:round/>
                      <a:headEnd len="sm" w="sm" type="none"/>
                      <a:tailEnd len="sm" w="sm" type="none"/>
                    </a:lnR>
                    <a:lnT cap="flat" cmpd="sng" w="12650">
                      <a:solidFill>
                        <a:srgbClr val="A3A3A3"/>
                      </a:solidFill>
                      <a:prstDash val="solid"/>
                      <a:round/>
                      <a:headEnd len="sm" w="sm" type="none"/>
                      <a:tailEnd len="sm" w="sm" type="none"/>
                    </a:lnT>
                    <a:lnB cap="flat" cmpd="sng" w="12650">
                      <a:solidFill>
                        <a:srgbClr val="A3A3A3"/>
                      </a:solidFill>
                      <a:prstDash val="solid"/>
                      <a:round/>
                      <a:headEnd len="sm" w="sm" type="none"/>
                      <a:tailEnd len="sm" w="sm" type="none"/>
                    </a:lnB>
                    <a:solidFill>
                      <a:schemeClr val="lt1"/>
                    </a:solidFill>
                  </a:tcPr>
                </a:tc>
              </a:tr>
              <a:tr h="240675">
                <a:tc>
                  <a:txBody>
                    <a:bodyPr/>
                    <a:lstStyle/>
                    <a:p>
                      <a:pPr indent="0" lvl="0" marL="0" rtl="0" algn="l">
                        <a:lnSpc>
                          <a:spcPct val="115000"/>
                        </a:lnSpc>
                        <a:spcBef>
                          <a:spcPts val="0"/>
                        </a:spcBef>
                        <a:spcAft>
                          <a:spcPts val="0"/>
                        </a:spcAft>
                        <a:buNone/>
                      </a:pPr>
                      <a:r>
                        <a:rPr lang="en" sz="1100">
                          <a:latin typeface="Calibri"/>
                          <a:ea typeface="Calibri"/>
                          <a:cs typeface="Calibri"/>
                          <a:sym typeface="Calibri"/>
                        </a:rPr>
                        <a:t>2020-08-12 &amp; 2020-08-31</a:t>
                      </a:r>
                      <a:endParaRPr sz="1100">
                        <a:latin typeface="Calibri"/>
                        <a:ea typeface="Calibri"/>
                        <a:cs typeface="Calibri"/>
                        <a:sym typeface="Calibri"/>
                      </a:endParaRPr>
                    </a:p>
                  </a:txBody>
                  <a:tcPr marT="25400" marB="25400" marR="38100" marL="38100">
                    <a:lnL cap="flat" cmpd="sng" w="12650">
                      <a:solidFill>
                        <a:srgbClr val="A3A3A3"/>
                      </a:solidFill>
                      <a:prstDash val="solid"/>
                      <a:round/>
                      <a:headEnd len="sm" w="sm" type="none"/>
                      <a:tailEnd len="sm" w="sm" type="none"/>
                    </a:lnL>
                    <a:lnR cap="flat" cmpd="sng" w="12650">
                      <a:solidFill>
                        <a:srgbClr val="A3A3A3"/>
                      </a:solidFill>
                      <a:prstDash val="solid"/>
                      <a:round/>
                      <a:headEnd len="sm" w="sm" type="none"/>
                      <a:tailEnd len="sm" w="sm" type="none"/>
                    </a:lnR>
                    <a:lnT cap="flat" cmpd="sng" w="12650">
                      <a:solidFill>
                        <a:srgbClr val="A3A3A3"/>
                      </a:solidFill>
                      <a:prstDash val="solid"/>
                      <a:round/>
                      <a:headEnd len="sm" w="sm" type="none"/>
                      <a:tailEnd len="sm" w="sm" type="none"/>
                    </a:lnT>
                    <a:lnB cap="flat" cmpd="sng" w="12650">
                      <a:solidFill>
                        <a:srgbClr val="A3A3A3"/>
                      </a:solidFill>
                      <a:prstDash val="solid"/>
                      <a:round/>
                      <a:headEnd len="sm" w="sm" type="none"/>
                      <a:tailEnd len="sm" w="sm" type="none"/>
                    </a:lnB>
                    <a:solidFill>
                      <a:schemeClr val="lt1"/>
                    </a:solidFill>
                  </a:tcPr>
                </a:tc>
                <a:tc>
                  <a:txBody>
                    <a:bodyPr/>
                    <a:lstStyle/>
                    <a:p>
                      <a:pPr indent="0" lvl="0" marL="0" marR="0" rtl="0" algn="ctr">
                        <a:lnSpc>
                          <a:spcPct val="115000"/>
                        </a:lnSpc>
                        <a:spcBef>
                          <a:spcPts val="0"/>
                        </a:spcBef>
                        <a:spcAft>
                          <a:spcPts val="0"/>
                        </a:spcAft>
                        <a:buNone/>
                      </a:pPr>
                      <a:r>
                        <a:rPr lang="en" sz="1100">
                          <a:latin typeface="Calibri"/>
                          <a:ea typeface="Calibri"/>
                          <a:cs typeface="Calibri"/>
                          <a:sym typeface="Calibri"/>
                        </a:rPr>
                        <a:t>↑</a:t>
                      </a:r>
                      <a:endParaRPr sz="1100">
                        <a:solidFill>
                          <a:schemeClr val="dk1"/>
                        </a:solidFill>
                        <a:latin typeface="Calibri"/>
                        <a:ea typeface="Calibri"/>
                        <a:cs typeface="Calibri"/>
                        <a:sym typeface="Calibri"/>
                      </a:endParaRPr>
                    </a:p>
                  </a:txBody>
                  <a:tcPr marT="25400" marB="25400" marR="38100" marL="38100">
                    <a:lnL cap="flat" cmpd="sng" w="12650">
                      <a:solidFill>
                        <a:srgbClr val="A3A3A3"/>
                      </a:solidFill>
                      <a:prstDash val="solid"/>
                      <a:round/>
                      <a:headEnd len="sm" w="sm" type="none"/>
                      <a:tailEnd len="sm" w="sm" type="none"/>
                    </a:lnL>
                    <a:lnR cap="flat" cmpd="sng" w="12650">
                      <a:solidFill>
                        <a:srgbClr val="A3A3A3"/>
                      </a:solidFill>
                      <a:prstDash val="solid"/>
                      <a:round/>
                      <a:headEnd len="sm" w="sm" type="none"/>
                      <a:tailEnd len="sm" w="sm" type="none"/>
                    </a:lnR>
                    <a:lnT cap="flat" cmpd="sng" w="12650">
                      <a:solidFill>
                        <a:srgbClr val="A3A3A3"/>
                      </a:solidFill>
                      <a:prstDash val="solid"/>
                      <a:round/>
                      <a:headEnd len="sm" w="sm" type="none"/>
                      <a:tailEnd len="sm" w="sm" type="none"/>
                    </a:lnT>
                    <a:lnB cap="flat" cmpd="sng" w="12650">
                      <a:solidFill>
                        <a:srgbClr val="A3A3A3"/>
                      </a:solidFill>
                      <a:prstDash val="solid"/>
                      <a:round/>
                      <a:headEnd len="sm" w="sm" type="none"/>
                      <a:tailEnd len="sm" w="sm" type="none"/>
                    </a:lnB>
                    <a:solidFill>
                      <a:srgbClr val="C9DAF8"/>
                    </a:solidFill>
                  </a:tcPr>
                </a:tc>
                <a:tc>
                  <a:txBody>
                    <a:bodyPr/>
                    <a:lstStyle/>
                    <a:p>
                      <a:pPr indent="0" lvl="0" marL="0" rtl="0" algn="l">
                        <a:lnSpc>
                          <a:spcPct val="115000"/>
                        </a:lnSpc>
                        <a:spcBef>
                          <a:spcPts val="0"/>
                        </a:spcBef>
                        <a:spcAft>
                          <a:spcPts val="0"/>
                        </a:spcAft>
                        <a:buNone/>
                      </a:pPr>
                      <a:r>
                        <a:rPr lang="en" sz="1100">
                          <a:latin typeface="Calibri"/>
                          <a:ea typeface="Calibri"/>
                          <a:cs typeface="Calibri"/>
                          <a:sym typeface="Calibri"/>
                        </a:rPr>
                        <a:t>Stock split announced &amp; went into effect</a:t>
                      </a:r>
                      <a:endParaRPr sz="1100">
                        <a:latin typeface="Calibri"/>
                        <a:ea typeface="Calibri"/>
                        <a:cs typeface="Calibri"/>
                        <a:sym typeface="Calibri"/>
                      </a:endParaRPr>
                    </a:p>
                  </a:txBody>
                  <a:tcPr marT="25400" marB="25400" marR="38100" marL="38100">
                    <a:lnL cap="flat" cmpd="sng" w="12650">
                      <a:solidFill>
                        <a:srgbClr val="A3A3A3"/>
                      </a:solidFill>
                      <a:prstDash val="solid"/>
                      <a:round/>
                      <a:headEnd len="sm" w="sm" type="none"/>
                      <a:tailEnd len="sm" w="sm" type="none"/>
                    </a:lnL>
                    <a:lnR cap="flat" cmpd="sng" w="12650">
                      <a:solidFill>
                        <a:srgbClr val="A3A3A3"/>
                      </a:solidFill>
                      <a:prstDash val="solid"/>
                      <a:round/>
                      <a:headEnd len="sm" w="sm" type="none"/>
                      <a:tailEnd len="sm" w="sm" type="none"/>
                    </a:lnR>
                    <a:lnT cap="flat" cmpd="sng" w="12650">
                      <a:solidFill>
                        <a:srgbClr val="A3A3A3"/>
                      </a:solidFill>
                      <a:prstDash val="solid"/>
                      <a:round/>
                      <a:headEnd len="sm" w="sm" type="none"/>
                      <a:tailEnd len="sm" w="sm" type="none"/>
                    </a:lnT>
                    <a:lnB cap="flat" cmpd="sng" w="12650">
                      <a:solidFill>
                        <a:srgbClr val="A3A3A3"/>
                      </a:solidFill>
                      <a:prstDash val="solid"/>
                      <a:round/>
                      <a:headEnd len="sm" w="sm" type="none"/>
                      <a:tailEnd len="sm" w="sm" type="none"/>
                    </a:lnB>
                    <a:solidFill>
                      <a:schemeClr val="lt1"/>
                    </a:solidFill>
                  </a:tcPr>
                </a:tc>
              </a:tr>
              <a:tr h="244275">
                <a:tc>
                  <a:txBody>
                    <a:bodyPr/>
                    <a:lstStyle/>
                    <a:p>
                      <a:pPr indent="0" lvl="0" marL="0" rtl="0" algn="l">
                        <a:lnSpc>
                          <a:spcPct val="115000"/>
                        </a:lnSpc>
                        <a:spcBef>
                          <a:spcPts val="0"/>
                        </a:spcBef>
                        <a:spcAft>
                          <a:spcPts val="0"/>
                        </a:spcAft>
                        <a:buNone/>
                      </a:pPr>
                      <a:r>
                        <a:rPr lang="en" sz="1100">
                          <a:latin typeface="Calibri"/>
                          <a:ea typeface="Calibri"/>
                          <a:cs typeface="Calibri"/>
                          <a:sym typeface="Calibri"/>
                        </a:rPr>
                        <a:t>2020-09-08</a:t>
                      </a:r>
                      <a:endParaRPr sz="1100">
                        <a:latin typeface="Calibri"/>
                        <a:ea typeface="Calibri"/>
                        <a:cs typeface="Calibri"/>
                        <a:sym typeface="Calibri"/>
                      </a:endParaRPr>
                    </a:p>
                  </a:txBody>
                  <a:tcPr marT="25400" marB="25400" marR="38100" marL="38100">
                    <a:lnL cap="flat" cmpd="sng" w="12650">
                      <a:solidFill>
                        <a:srgbClr val="A3A3A3"/>
                      </a:solidFill>
                      <a:prstDash val="solid"/>
                      <a:round/>
                      <a:headEnd len="sm" w="sm" type="none"/>
                      <a:tailEnd len="sm" w="sm" type="none"/>
                    </a:lnL>
                    <a:lnR cap="flat" cmpd="sng" w="12650">
                      <a:solidFill>
                        <a:srgbClr val="A3A3A3"/>
                      </a:solidFill>
                      <a:prstDash val="solid"/>
                      <a:round/>
                      <a:headEnd len="sm" w="sm" type="none"/>
                      <a:tailEnd len="sm" w="sm" type="none"/>
                    </a:lnR>
                    <a:lnT cap="flat" cmpd="sng" w="12650">
                      <a:solidFill>
                        <a:srgbClr val="A3A3A3"/>
                      </a:solidFill>
                      <a:prstDash val="solid"/>
                      <a:round/>
                      <a:headEnd len="sm" w="sm" type="none"/>
                      <a:tailEnd len="sm" w="sm" type="none"/>
                    </a:lnT>
                    <a:lnB cap="flat" cmpd="sng" w="12650">
                      <a:solidFill>
                        <a:srgbClr val="A3A3A3"/>
                      </a:solidFill>
                      <a:prstDash val="solid"/>
                      <a:round/>
                      <a:headEnd len="sm" w="sm" type="none"/>
                      <a:tailEnd len="sm" w="sm" type="none"/>
                    </a:lnB>
                    <a:solidFill>
                      <a:schemeClr val="lt1"/>
                    </a:solidFill>
                  </a:tcPr>
                </a:tc>
                <a:tc>
                  <a:txBody>
                    <a:bodyPr/>
                    <a:lstStyle/>
                    <a:p>
                      <a:pPr indent="0" lvl="0" marL="0" marR="0" rtl="0" algn="ctr">
                        <a:lnSpc>
                          <a:spcPct val="115000"/>
                        </a:lnSpc>
                        <a:spcBef>
                          <a:spcPts val="0"/>
                        </a:spcBef>
                        <a:spcAft>
                          <a:spcPts val="0"/>
                        </a:spcAft>
                        <a:buNone/>
                      </a:pPr>
                      <a:r>
                        <a:rPr lang="en" sz="1100">
                          <a:solidFill>
                            <a:schemeClr val="dk1"/>
                          </a:solidFill>
                          <a:latin typeface="Calibri"/>
                          <a:ea typeface="Calibri"/>
                          <a:cs typeface="Calibri"/>
                          <a:sym typeface="Calibri"/>
                        </a:rPr>
                        <a:t>↓</a:t>
                      </a:r>
                      <a:endParaRPr sz="1100">
                        <a:solidFill>
                          <a:srgbClr val="001E20"/>
                        </a:solidFill>
                        <a:latin typeface="Calibri"/>
                        <a:ea typeface="Calibri"/>
                        <a:cs typeface="Calibri"/>
                        <a:sym typeface="Calibri"/>
                      </a:endParaRPr>
                    </a:p>
                  </a:txBody>
                  <a:tcPr marT="25400" marB="25400" marR="38100" marL="38100">
                    <a:lnL cap="flat" cmpd="sng" w="12650">
                      <a:solidFill>
                        <a:srgbClr val="A3A3A3"/>
                      </a:solidFill>
                      <a:prstDash val="solid"/>
                      <a:round/>
                      <a:headEnd len="sm" w="sm" type="none"/>
                      <a:tailEnd len="sm" w="sm" type="none"/>
                    </a:lnL>
                    <a:lnR cap="flat" cmpd="sng" w="12650">
                      <a:solidFill>
                        <a:srgbClr val="A3A3A3"/>
                      </a:solidFill>
                      <a:prstDash val="solid"/>
                      <a:round/>
                      <a:headEnd len="sm" w="sm" type="none"/>
                      <a:tailEnd len="sm" w="sm" type="none"/>
                    </a:lnR>
                    <a:lnT cap="flat" cmpd="sng" w="12650">
                      <a:solidFill>
                        <a:srgbClr val="A3A3A3"/>
                      </a:solidFill>
                      <a:prstDash val="solid"/>
                      <a:round/>
                      <a:headEnd len="sm" w="sm" type="none"/>
                      <a:tailEnd len="sm" w="sm" type="none"/>
                    </a:lnT>
                    <a:lnB cap="flat" cmpd="sng" w="12650">
                      <a:solidFill>
                        <a:srgbClr val="A3A3A3"/>
                      </a:solidFill>
                      <a:prstDash val="solid"/>
                      <a:round/>
                      <a:headEnd len="sm" w="sm" type="none"/>
                      <a:tailEnd len="sm" w="sm" type="none"/>
                    </a:lnB>
                    <a:solidFill>
                      <a:srgbClr val="F4CCCC"/>
                    </a:solidFill>
                  </a:tcPr>
                </a:tc>
                <a:tc>
                  <a:txBody>
                    <a:bodyPr/>
                    <a:lstStyle/>
                    <a:p>
                      <a:pPr indent="0" lvl="0" marL="0" rtl="0" algn="l">
                        <a:lnSpc>
                          <a:spcPct val="115000"/>
                        </a:lnSpc>
                        <a:spcBef>
                          <a:spcPts val="0"/>
                        </a:spcBef>
                        <a:spcAft>
                          <a:spcPts val="0"/>
                        </a:spcAft>
                        <a:buNone/>
                      </a:pPr>
                      <a:r>
                        <a:rPr lang="en" sz="1100">
                          <a:latin typeface="Calibri"/>
                          <a:ea typeface="Calibri"/>
                          <a:cs typeface="Calibri"/>
                          <a:sym typeface="Calibri"/>
                        </a:rPr>
                        <a:t>Left off S&amp;P 500</a:t>
                      </a:r>
                      <a:endParaRPr sz="1100">
                        <a:solidFill>
                          <a:srgbClr val="001E20"/>
                        </a:solidFill>
                        <a:latin typeface="Calibri"/>
                        <a:ea typeface="Calibri"/>
                        <a:cs typeface="Calibri"/>
                        <a:sym typeface="Calibri"/>
                      </a:endParaRPr>
                    </a:p>
                  </a:txBody>
                  <a:tcPr marT="25400" marB="25400" marR="38100" marL="38100">
                    <a:lnL cap="flat" cmpd="sng" w="12650">
                      <a:solidFill>
                        <a:srgbClr val="A3A3A3"/>
                      </a:solidFill>
                      <a:prstDash val="solid"/>
                      <a:round/>
                      <a:headEnd len="sm" w="sm" type="none"/>
                      <a:tailEnd len="sm" w="sm" type="none"/>
                    </a:lnL>
                    <a:lnR cap="flat" cmpd="sng" w="12650">
                      <a:solidFill>
                        <a:srgbClr val="A3A3A3"/>
                      </a:solidFill>
                      <a:prstDash val="solid"/>
                      <a:round/>
                      <a:headEnd len="sm" w="sm" type="none"/>
                      <a:tailEnd len="sm" w="sm" type="none"/>
                    </a:lnR>
                    <a:lnT cap="flat" cmpd="sng" w="12650">
                      <a:solidFill>
                        <a:srgbClr val="A3A3A3"/>
                      </a:solidFill>
                      <a:prstDash val="solid"/>
                      <a:round/>
                      <a:headEnd len="sm" w="sm" type="none"/>
                      <a:tailEnd len="sm" w="sm" type="none"/>
                    </a:lnT>
                    <a:lnB cap="flat" cmpd="sng" w="12650">
                      <a:solidFill>
                        <a:srgbClr val="A3A3A3"/>
                      </a:solidFill>
                      <a:prstDash val="solid"/>
                      <a:round/>
                      <a:headEnd len="sm" w="sm" type="none"/>
                      <a:tailEnd len="sm" w="sm" type="none"/>
                    </a:lnB>
                    <a:solidFill>
                      <a:schemeClr val="lt1"/>
                    </a:solidFill>
                  </a:tcPr>
                </a:tc>
              </a:tr>
              <a:tr h="244275">
                <a:tc>
                  <a:txBody>
                    <a:bodyPr/>
                    <a:lstStyle/>
                    <a:p>
                      <a:pPr indent="0" lvl="0" marL="0" rtl="0" algn="l">
                        <a:lnSpc>
                          <a:spcPct val="115000"/>
                        </a:lnSpc>
                        <a:spcBef>
                          <a:spcPts val="0"/>
                        </a:spcBef>
                        <a:spcAft>
                          <a:spcPts val="0"/>
                        </a:spcAft>
                        <a:buNone/>
                      </a:pPr>
                      <a:r>
                        <a:rPr lang="en" sz="1100">
                          <a:latin typeface="Calibri"/>
                          <a:ea typeface="Calibri"/>
                          <a:cs typeface="Calibri"/>
                          <a:sym typeface="Calibri"/>
                        </a:rPr>
                        <a:t>2020-09-14</a:t>
                      </a:r>
                      <a:endParaRPr sz="1100">
                        <a:latin typeface="Calibri"/>
                        <a:ea typeface="Calibri"/>
                        <a:cs typeface="Calibri"/>
                        <a:sym typeface="Calibri"/>
                      </a:endParaRPr>
                    </a:p>
                  </a:txBody>
                  <a:tcPr marT="25400" marB="25400" marR="38100" marL="38100">
                    <a:lnL cap="flat" cmpd="sng" w="12650">
                      <a:solidFill>
                        <a:srgbClr val="A3A3A3"/>
                      </a:solidFill>
                      <a:prstDash val="solid"/>
                      <a:round/>
                      <a:headEnd len="sm" w="sm" type="none"/>
                      <a:tailEnd len="sm" w="sm" type="none"/>
                    </a:lnL>
                    <a:lnR cap="flat" cmpd="sng" w="12650">
                      <a:solidFill>
                        <a:srgbClr val="A3A3A3"/>
                      </a:solidFill>
                      <a:prstDash val="solid"/>
                      <a:round/>
                      <a:headEnd len="sm" w="sm" type="none"/>
                      <a:tailEnd len="sm" w="sm" type="none"/>
                    </a:lnR>
                    <a:lnT cap="flat" cmpd="sng" w="12650">
                      <a:solidFill>
                        <a:srgbClr val="A3A3A3"/>
                      </a:solidFill>
                      <a:prstDash val="solid"/>
                      <a:round/>
                      <a:headEnd len="sm" w="sm" type="none"/>
                      <a:tailEnd len="sm" w="sm" type="none"/>
                    </a:lnT>
                    <a:lnB cap="flat" cmpd="sng" w="12650">
                      <a:solidFill>
                        <a:srgbClr val="A3A3A3"/>
                      </a:solidFill>
                      <a:prstDash val="solid"/>
                      <a:round/>
                      <a:headEnd len="sm" w="sm" type="none"/>
                      <a:tailEnd len="sm" w="sm" type="none"/>
                    </a:lnB>
                    <a:solidFill>
                      <a:schemeClr val="lt1"/>
                    </a:solidFill>
                  </a:tcPr>
                </a:tc>
                <a:tc>
                  <a:txBody>
                    <a:bodyPr/>
                    <a:lstStyle/>
                    <a:p>
                      <a:pPr indent="0" lvl="0" marL="0" marR="0" rtl="0" algn="ctr">
                        <a:lnSpc>
                          <a:spcPct val="115000"/>
                        </a:lnSpc>
                        <a:spcBef>
                          <a:spcPts val="0"/>
                        </a:spcBef>
                        <a:spcAft>
                          <a:spcPts val="0"/>
                        </a:spcAft>
                        <a:buNone/>
                      </a:pPr>
                      <a:r>
                        <a:rPr lang="en" sz="1100">
                          <a:solidFill>
                            <a:schemeClr val="dk1"/>
                          </a:solidFill>
                          <a:latin typeface="Calibri"/>
                          <a:ea typeface="Calibri"/>
                          <a:cs typeface="Calibri"/>
                          <a:sym typeface="Calibri"/>
                        </a:rPr>
                        <a:t>↑</a:t>
                      </a:r>
                      <a:endParaRPr sz="1100">
                        <a:solidFill>
                          <a:srgbClr val="001E20"/>
                        </a:solidFill>
                        <a:latin typeface="Calibri"/>
                        <a:ea typeface="Calibri"/>
                        <a:cs typeface="Calibri"/>
                        <a:sym typeface="Calibri"/>
                      </a:endParaRPr>
                    </a:p>
                  </a:txBody>
                  <a:tcPr marT="25400" marB="25400" marR="38100" marL="38100">
                    <a:lnL cap="flat" cmpd="sng" w="12650">
                      <a:solidFill>
                        <a:srgbClr val="A3A3A3"/>
                      </a:solidFill>
                      <a:prstDash val="solid"/>
                      <a:round/>
                      <a:headEnd len="sm" w="sm" type="none"/>
                      <a:tailEnd len="sm" w="sm" type="none"/>
                    </a:lnL>
                    <a:lnR cap="flat" cmpd="sng" w="12650">
                      <a:solidFill>
                        <a:srgbClr val="A3A3A3"/>
                      </a:solidFill>
                      <a:prstDash val="solid"/>
                      <a:round/>
                      <a:headEnd len="sm" w="sm" type="none"/>
                      <a:tailEnd len="sm" w="sm" type="none"/>
                    </a:lnR>
                    <a:lnT cap="flat" cmpd="sng" w="12650">
                      <a:solidFill>
                        <a:srgbClr val="A3A3A3"/>
                      </a:solidFill>
                      <a:prstDash val="solid"/>
                      <a:round/>
                      <a:headEnd len="sm" w="sm" type="none"/>
                      <a:tailEnd len="sm" w="sm" type="none"/>
                    </a:lnT>
                    <a:lnB cap="flat" cmpd="sng" w="12650">
                      <a:solidFill>
                        <a:srgbClr val="A3A3A3"/>
                      </a:solidFill>
                      <a:prstDash val="solid"/>
                      <a:round/>
                      <a:headEnd len="sm" w="sm" type="none"/>
                      <a:tailEnd len="sm" w="sm" type="none"/>
                    </a:lnB>
                    <a:solidFill>
                      <a:srgbClr val="C9DAF8"/>
                    </a:solidFill>
                  </a:tcPr>
                </a:tc>
                <a:tc>
                  <a:txBody>
                    <a:bodyPr/>
                    <a:lstStyle/>
                    <a:p>
                      <a:pPr indent="0" lvl="0" marL="0" rtl="0" algn="l">
                        <a:lnSpc>
                          <a:spcPct val="115000"/>
                        </a:lnSpc>
                        <a:spcBef>
                          <a:spcPts val="0"/>
                        </a:spcBef>
                        <a:spcAft>
                          <a:spcPts val="0"/>
                        </a:spcAft>
                        <a:buNone/>
                      </a:pPr>
                      <a:r>
                        <a:rPr lang="en" sz="1100">
                          <a:solidFill>
                            <a:srgbClr val="001E20"/>
                          </a:solidFill>
                          <a:latin typeface="Calibri"/>
                          <a:ea typeface="Calibri"/>
                          <a:cs typeface="Calibri"/>
                          <a:sym typeface="Calibri"/>
                        </a:rPr>
                        <a:t>Elon tweeted about “Battery Day”</a:t>
                      </a:r>
                      <a:endParaRPr sz="1100">
                        <a:solidFill>
                          <a:srgbClr val="001E20"/>
                        </a:solidFill>
                        <a:latin typeface="Calibri"/>
                        <a:ea typeface="Calibri"/>
                        <a:cs typeface="Calibri"/>
                        <a:sym typeface="Calibri"/>
                      </a:endParaRPr>
                    </a:p>
                  </a:txBody>
                  <a:tcPr marT="25400" marB="25400" marR="38100" marL="38100">
                    <a:lnL cap="flat" cmpd="sng" w="12650">
                      <a:solidFill>
                        <a:srgbClr val="A3A3A3"/>
                      </a:solidFill>
                      <a:prstDash val="solid"/>
                      <a:round/>
                      <a:headEnd len="sm" w="sm" type="none"/>
                      <a:tailEnd len="sm" w="sm" type="none"/>
                    </a:lnL>
                    <a:lnR cap="flat" cmpd="sng" w="12650">
                      <a:solidFill>
                        <a:srgbClr val="A3A3A3"/>
                      </a:solidFill>
                      <a:prstDash val="solid"/>
                      <a:round/>
                      <a:headEnd len="sm" w="sm" type="none"/>
                      <a:tailEnd len="sm" w="sm" type="none"/>
                    </a:lnR>
                    <a:lnT cap="flat" cmpd="sng" w="12650">
                      <a:solidFill>
                        <a:srgbClr val="A3A3A3"/>
                      </a:solidFill>
                      <a:prstDash val="solid"/>
                      <a:round/>
                      <a:headEnd len="sm" w="sm" type="none"/>
                      <a:tailEnd len="sm" w="sm" type="none"/>
                    </a:lnT>
                    <a:lnB cap="flat" cmpd="sng" w="12650">
                      <a:solidFill>
                        <a:srgbClr val="A3A3A3"/>
                      </a:solidFill>
                      <a:prstDash val="solid"/>
                      <a:round/>
                      <a:headEnd len="sm" w="sm" type="none"/>
                      <a:tailEnd len="sm" w="sm" type="none"/>
                    </a:lnB>
                    <a:solidFill>
                      <a:schemeClr val="lt1"/>
                    </a:solidFill>
                  </a:tcPr>
                </a:tc>
              </a:tr>
              <a:tr h="240675">
                <a:tc>
                  <a:txBody>
                    <a:bodyPr/>
                    <a:lstStyle/>
                    <a:p>
                      <a:pPr indent="0" lvl="0" marL="0" rtl="0" algn="l">
                        <a:lnSpc>
                          <a:spcPct val="115000"/>
                        </a:lnSpc>
                        <a:spcBef>
                          <a:spcPts val="0"/>
                        </a:spcBef>
                        <a:spcAft>
                          <a:spcPts val="0"/>
                        </a:spcAft>
                        <a:buNone/>
                      </a:pPr>
                      <a:r>
                        <a:rPr lang="en" sz="1100">
                          <a:latin typeface="Calibri"/>
                          <a:ea typeface="Calibri"/>
                          <a:cs typeface="Calibri"/>
                          <a:sym typeface="Calibri"/>
                        </a:rPr>
                        <a:t>2020-09-23</a:t>
                      </a:r>
                      <a:endParaRPr sz="1100">
                        <a:latin typeface="Calibri"/>
                        <a:ea typeface="Calibri"/>
                        <a:cs typeface="Calibri"/>
                        <a:sym typeface="Calibri"/>
                      </a:endParaRPr>
                    </a:p>
                  </a:txBody>
                  <a:tcPr marT="25400" marB="25400" marR="38100" marL="38100">
                    <a:lnL cap="flat" cmpd="sng" w="12650">
                      <a:solidFill>
                        <a:srgbClr val="A3A3A3"/>
                      </a:solidFill>
                      <a:prstDash val="solid"/>
                      <a:round/>
                      <a:headEnd len="sm" w="sm" type="none"/>
                      <a:tailEnd len="sm" w="sm" type="none"/>
                    </a:lnL>
                    <a:lnR cap="flat" cmpd="sng" w="12650">
                      <a:solidFill>
                        <a:srgbClr val="A3A3A3"/>
                      </a:solidFill>
                      <a:prstDash val="solid"/>
                      <a:round/>
                      <a:headEnd len="sm" w="sm" type="none"/>
                      <a:tailEnd len="sm" w="sm" type="none"/>
                    </a:lnR>
                    <a:lnT cap="flat" cmpd="sng" w="12650">
                      <a:solidFill>
                        <a:srgbClr val="A3A3A3"/>
                      </a:solidFill>
                      <a:prstDash val="solid"/>
                      <a:round/>
                      <a:headEnd len="sm" w="sm" type="none"/>
                      <a:tailEnd len="sm" w="sm" type="none"/>
                    </a:lnT>
                    <a:lnB cap="flat" cmpd="sng" w="12650">
                      <a:solidFill>
                        <a:srgbClr val="A3A3A3"/>
                      </a:solidFill>
                      <a:prstDash val="solid"/>
                      <a:round/>
                      <a:headEnd len="sm" w="sm" type="none"/>
                      <a:tailEnd len="sm" w="sm" type="none"/>
                    </a:lnB>
                    <a:solidFill>
                      <a:schemeClr val="lt1"/>
                    </a:solidFill>
                  </a:tcPr>
                </a:tc>
                <a:tc>
                  <a:txBody>
                    <a:bodyPr/>
                    <a:lstStyle/>
                    <a:p>
                      <a:pPr indent="0" lvl="0" marL="0" marR="0" rtl="0" algn="ctr">
                        <a:lnSpc>
                          <a:spcPct val="115000"/>
                        </a:lnSpc>
                        <a:spcBef>
                          <a:spcPts val="0"/>
                        </a:spcBef>
                        <a:spcAft>
                          <a:spcPts val="0"/>
                        </a:spcAft>
                        <a:buNone/>
                      </a:pPr>
                      <a:r>
                        <a:rPr lang="en" sz="1100">
                          <a:solidFill>
                            <a:schemeClr val="dk1"/>
                          </a:solidFill>
                          <a:latin typeface="Calibri"/>
                          <a:ea typeface="Calibri"/>
                          <a:cs typeface="Calibri"/>
                          <a:sym typeface="Calibri"/>
                        </a:rPr>
                        <a:t>↓</a:t>
                      </a:r>
                      <a:endParaRPr sz="1100">
                        <a:solidFill>
                          <a:srgbClr val="2B2B2B"/>
                        </a:solidFill>
                        <a:latin typeface="Calibri"/>
                        <a:ea typeface="Calibri"/>
                        <a:cs typeface="Calibri"/>
                        <a:sym typeface="Calibri"/>
                      </a:endParaRPr>
                    </a:p>
                  </a:txBody>
                  <a:tcPr marT="25400" marB="25400" marR="38100" marL="38100">
                    <a:lnL cap="flat" cmpd="sng" w="12650">
                      <a:solidFill>
                        <a:srgbClr val="A3A3A3"/>
                      </a:solidFill>
                      <a:prstDash val="solid"/>
                      <a:round/>
                      <a:headEnd len="sm" w="sm" type="none"/>
                      <a:tailEnd len="sm" w="sm" type="none"/>
                    </a:lnL>
                    <a:lnR cap="flat" cmpd="sng" w="12650">
                      <a:solidFill>
                        <a:srgbClr val="A3A3A3"/>
                      </a:solidFill>
                      <a:prstDash val="solid"/>
                      <a:round/>
                      <a:headEnd len="sm" w="sm" type="none"/>
                      <a:tailEnd len="sm" w="sm" type="none"/>
                    </a:lnR>
                    <a:lnT cap="flat" cmpd="sng" w="12650">
                      <a:solidFill>
                        <a:srgbClr val="A3A3A3"/>
                      </a:solidFill>
                      <a:prstDash val="solid"/>
                      <a:round/>
                      <a:headEnd len="sm" w="sm" type="none"/>
                      <a:tailEnd len="sm" w="sm" type="none"/>
                    </a:lnT>
                    <a:lnB cap="flat" cmpd="sng" w="12650">
                      <a:solidFill>
                        <a:srgbClr val="A3A3A3"/>
                      </a:solidFill>
                      <a:prstDash val="solid"/>
                      <a:round/>
                      <a:headEnd len="sm" w="sm" type="none"/>
                      <a:tailEnd len="sm" w="sm" type="none"/>
                    </a:lnB>
                    <a:solidFill>
                      <a:srgbClr val="F4CCCC"/>
                    </a:solidFill>
                  </a:tcPr>
                </a:tc>
                <a:tc>
                  <a:txBody>
                    <a:bodyPr/>
                    <a:lstStyle/>
                    <a:p>
                      <a:pPr indent="0" lvl="0" marL="0" rtl="0" algn="l">
                        <a:lnSpc>
                          <a:spcPct val="115000"/>
                        </a:lnSpc>
                        <a:spcBef>
                          <a:spcPts val="0"/>
                        </a:spcBef>
                        <a:spcAft>
                          <a:spcPts val="0"/>
                        </a:spcAft>
                        <a:buNone/>
                      </a:pPr>
                      <a:r>
                        <a:rPr lang="en" sz="1100">
                          <a:solidFill>
                            <a:srgbClr val="2B2B2B"/>
                          </a:solidFill>
                          <a:latin typeface="Calibri"/>
                          <a:ea typeface="Calibri"/>
                          <a:cs typeface="Calibri"/>
                          <a:sym typeface="Calibri"/>
                        </a:rPr>
                        <a:t>Shareholders disappointed with “Battery Day”</a:t>
                      </a:r>
                      <a:endParaRPr sz="1100">
                        <a:solidFill>
                          <a:srgbClr val="2B2B2B"/>
                        </a:solidFill>
                        <a:latin typeface="Calibri"/>
                        <a:ea typeface="Calibri"/>
                        <a:cs typeface="Calibri"/>
                        <a:sym typeface="Calibri"/>
                      </a:endParaRPr>
                    </a:p>
                  </a:txBody>
                  <a:tcPr marT="25400" marB="25400" marR="38100" marL="38100">
                    <a:lnL cap="flat" cmpd="sng" w="12650">
                      <a:solidFill>
                        <a:srgbClr val="A3A3A3"/>
                      </a:solidFill>
                      <a:prstDash val="solid"/>
                      <a:round/>
                      <a:headEnd len="sm" w="sm" type="none"/>
                      <a:tailEnd len="sm" w="sm" type="none"/>
                    </a:lnL>
                    <a:lnR cap="flat" cmpd="sng" w="12650">
                      <a:solidFill>
                        <a:srgbClr val="A3A3A3"/>
                      </a:solidFill>
                      <a:prstDash val="solid"/>
                      <a:round/>
                      <a:headEnd len="sm" w="sm" type="none"/>
                      <a:tailEnd len="sm" w="sm" type="none"/>
                    </a:lnR>
                    <a:lnT cap="flat" cmpd="sng" w="12650">
                      <a:solidFill>
                        <a:srgbClr val="A3A3A3"/>
                      </a:solidFill>
                      <a:prstDash val="solid"/>
                      <a:round/>
                      <a:headEnd len="sm" w="sm" type="none"/>
                      <a:tailEnd len="sm" w="sm" type="none"/>
                    </a:lnT>
                    <a:lnB cap="flat" cmpd="sng" w="12650">
                      <a:solidFill>
                        <a:srgbClr val="A3A3A3"/>
                      </a:solidFill>
                      <a:prstDash val="solid"/>
                      <a:round/>
                      <a:headEnd len="sm" w="sm" type="none"/>
                      <a:tailEnd len="sm" w="sm" type="none"/>
                    </a:lnB>
                    <a:solidFill>
                      <a:schemeClr val="lt1"/>
                    </a:solidFill>
                  </a:tcPr>
                </a:tc>
              </a:tr>
            </a:tbl>
          </a:graphicData>
        </a:graphic>
      </p:graphicFrame>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BrandSlideShow_Heritage 16:9">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